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9"/>
  </p:notesMasterIdLst>
  <p:handoutMasterIdLst>
    <p:handoutMasterId r:id="rId40"/>
  </p:handoutMasterIdLst>
  <p:sldIdLst>
    <p:sldId id="324" r:id="rId5"/>
    <p:sldId id="302" r:id="rId6"/>
    <p:sldId id="304" r:id="rId7"/>
    <p:sldId id="315" r:id="rId8"/>
    <p:sldId id="343" r:id="rId9"/>
    <p:sldId id="345" r:id="rId10"/>
    <p:sldId id="347" r:id="rId11"/>
    <p:sldId id="346" r:id="rId12"/>
    <p:sldId id="344" r:id="rId13"/>
    <p:sldId id="330" r:id="rId14"/>
    <p:sldId id="310" r:id="rId15"/>
    <p:sldId id="337" r:id="rId16"/>
    <p:sldId id="342" r:id="rId17"/>
    <p:sldId id="341" r:id="rId18"/>
    <p:sldId id="348" r:id="rId19"/>
    <p:sldId id="349" r:id="rId20"/>
    <p:sldId id="350" r:id="rId21"/>
    <p:sldId id="313" r:id="rId22"/>
    <p:sldId id="329" r:id="rId23"/>
    <p:sldId id="335" r:id="rId24"/>
    <p:sldId id="328" r:id="rId25"/>
    <p:sldId id="333" r:id="rId26"/>
    <p:sldId id="331" r:id="rId27"/>
    <p:sldId id="325" r:id="rId28"/>
    <p:sldId id="339" r:id="rId29"/>
    <p:sldId id="294" r:id="rId30"/>
    <p:sldId id="295" r:id="rId31"/>
    <p:sldId id="332" r:id="rId32"/>
    <p:sldId id="326" r:id="rId33"/>
    <p:sldId id="314" r:id="rId34"/>
    <p:sldId id="311" r:id="rId35"/>
    <p:sldId id="312" r:id="rId36"/>
    <p:sldId id="327" r:id="rId37"/>
    <p:sldId id="340"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DB6A60-B263-41CE-8A2E-176110860496}">
          <p14:sldIdLst>
            <p14:sldId id="324"/>
            <p14:sldId id="302"/>
            <p14:sldId id="304"/>
            <p14:sldId id="315"/>
            <p14:sldId id="343"/>
            <p14:sldId id="345"/>
            <p14:sldId id="347"/>
            <p14:sldId id="346"/>
            <p14:sldId id="344"/>
            <p14:sldId id="330"/>
            <p14:sldId id="310"/>
            <p14:sldId id="337"/>
            <p14:sldId id="342"/>
            <p14:sldId id="341"/>
            <p14:sldId id="348"/>
            <p14:sldId id="349"/>
            <p14:sldId id="350"/>
            <p14:sldId id="313"/>
            <p14:sldId id="329"/>
            <p14:sldId id="335"/>
            <p14:sldId id="328"/>
            <p14:sldId id="333"/>
          </p14:sldIdLst>
        </p14:section>
        <p14:section name="Graveyard" id="{2FD4ED0C-792F-4519-9ABB-EE3DA5CF678D}">
          <p14:sldIdLst>
            <p14:sldId id="331"/>
            <p14:sldId id="325"/>
            <p14:sldId id="339"/>
            <p14:sldId id="294"/>
            <p14:sldId id="295"/>
            <p14:sldId id="332"/>
            <p14:sldId id="326"/>
            <p14:sldId id="314"/>
            <p14:sldId id="311"/>
            <p14:sldId id="312"/>
            <p14:sldId id="327"/>
            <p14:sldId id="340"/>
          </p14:sldIdLst>
        </p14:section>
      </p14:sectionLst>
    </p:ex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7312" autoAdjust="0"/>
  </p:normalViewPr>
  <p:slideViewPr>
    <p:cSldViewPr snapToGrid="0">
      <p:cViewPr varScale="1">
        <p:scale>
          <a:sx n="71" d="100"/>
          <a:sy n="71" d="100"/>
        </p:scale>
        <p:origin x="1061" y="62"/>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510785001247227E-2"/>
          <c:y val="3.2857685703153942E-2"/>
          <c:w val="0.95377749658170763"/>
          <c:h val="0.71267740585572792"/>
        </c:manualLayout>
      </c:layout>
      <c:barChart>
        <c:barDir val="col"/>
        <c:grouping val="clustered"/>
        <c:varyColors val="0"/>
        <c:ser>
          <c:idx val="0"/>
          <c:order val="0"/>
          <c:tx>
            <c:strRef>
              <c:f>Sheet1!$B$1</c:f>
              <c:strCache>
                <c:ptCount val="1"/>
                <c:pt idx="0">
                  <c:v>Series 1</c:v>
                </c:pt>
              </c:strCache>
            </c:strRef>
          </c:tx>
          <c:spPr>
            <a:solidFill>
              <a:schemeClr val="bg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521-4D15-B41F-EE0A176B77BD}"/>
            </c:ext>
          </c:extLst>
        </c:ser>
        <c:ser>
          <c:idx val="1"/>
          <c:order val="1"/>
          <c:tx>
            <c:strRef>
              <c:f>Sheet1!$C$1</c:f>
              <c:strCache>
                <c:ptCount val="1"/>
                <c:pt idx="0">
                  <c:v>Series 2</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521-4D15-B41F-EE0A176B77BD}"/>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521-4D15-B41F-EE0A176B77BD}"/>
            </c:ext>
          </c:extLst>
        </c:ser>
        <c:dLbls>
          <c:dLblPos val="outEnd"/>
          <c:showLegendKey val="0"/>
          <c:showVal val="1"/>
          <c:showCatName val="0"/>
          <c:showSerName val="0"/>
          <c:showPercent val="0"/>
          <c:showBubbleSize val="0"/>
        </c:dLbls>
        <c:gapWidth val="444"/>
        <c:overlap val="-90"/>
        <c:axId val="1111705064"/>
        <c:axId val="1111706704"/>
      </c:barChart>
      <c:catAx>
        <c:axId val="1111705064"/>
        <c:scaling>
          <c:orientation val="minMax"/>
        </c:scaling>
        <c:delete val="0"/>
        <c:axPos val="b"/>
        <c:majorGridlines>
          <c:spPr>
            <a:ln w="9525" cap="flat" cmpd="sng" algn="ctr">
              <a:solidFill>
                <a:srgbClr val="D9D9D9"/>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cap="all" spc="120" normalizeH="0" baseline="0">
                <a:solidFill>
                  <a:schemeClr val="tx1"/>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1"/>
        <c:axPos val="l"/>
        <c:numFmt formatCode="General" sourceLinked="1"/>
        <c:majorTickMark val="none"/>
        <c:minorTickMark val="none"/>
        <c:tickLblPos val="nextTo"/>
        <c:crossAx val="1111705064"/>
        <c:crosses val="autoZero"/>
        <c:crossBetween val="between"/>
      </c:valAx>
      <c:spPr>
        <a:noFill/>
        <a:ln>
          <a:noFill/>
        </a:ln>
        <a:effectLst/>
      </c:spPr>
    </c:plotArea>
    <c:legend>
      <c:legendPos val="t"/>
      <c:legendEntry>
        <c:idx val="1"/>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Entry>
      <c:layout>
        <c:manualLayout>
          <c:xMode val="edge"/>
          <c:yMode val="edge"/>
          <c:x val="0.3911946571532115"/>
          <c:y val="0.90002543160365811"/>
          <c:w val="0.2176105915630839"/>
          <c:h val="5.2424130930826256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6/10/2022</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g>
</file>

<file path=ppt/media/image15.jpg>
</file>

<file path=ppt/media/image16.jpeg>
</file>

<file path=ppt/media/image17.jpg>
</file>

<file path=ppt/media/image18.png>
</file>

<file path=ppt/media/image19.png>
</file>

<file path=ppt/media/image2.jpg>
</file>

<file path=ppt/media/image20.pn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jpeg>
</file>

<file path=ppt/media/image31.jpg>
</file>

<file path=ppt/media/image32.jpg>
</file>

<file path=ppt/media/image33.jp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5.png>
</file>

<file path=ppt/media/image6.png>
</file>

<file path=ppt/media/image7.jpg>
</file>

<file path=ppt/media/image8.jf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6/10/2022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Detlev</a:t>
            </a:r>
          </a:p>
          <a:p>
            <a:r>
              <a:rPr lang="en-US" dirty="0"/>
              <a:t>introduction</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How does the model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10</a:t>
            </a:fld>
            <a:endParaRPr lang="en-US" noProof="0" dirty="0"/>
          </a:p>
        </p:txBody>
      </p:sp>
    </p:spTree>
    <p:extLst>
      <p:ext uri="{BB962C8B-B14F-4D97-AF65-F5344CB8AC3E}">
        <p14:creationId xmlns:p14="http://schemas.microsoft.com/office/powerpoint/2010/main" val="1953600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Which rules are we checking against</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11</a:t>
            </a:fld>
            <a:endParaRPr lang="en-US" noProof="0" dirty="0"/>
          </a:p>
        </p:txBody>
      </p:sp>
    </p:spTree>
    <p:extLst>
      <p:ext uri="{BB962C8B-B14F-4D97-AF65-F5344CB8AC3E}">
        <p14:creationId xmlns:p14="http://schemas.microsoft.com/office/powerpoint/2010/main" val="16407409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12</a:t>
            </a:fld>
            <a:endParaRPr lang="en-US" noProof="0" dirty="0"/>
          </a:p>
        </p:txBody>
      </p:sp>
    </p:spTree>
    <p:extLst>
      <p:ext uri="{BB962C8B-B14F-4D97-AF65-F5344CB8AC3E}">
        <p14:creationId xmlns:p14="http://schemas.microsoft.com/office/powerpoint/2010/main" val="1654116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13</a:t>
            </a:fld>
            <a:endParaRPr lang="en-US" noProof="0" dirty="0"/>
          </a:p>
        </p:txBody>
      </p:sp>
    </p:spTree>
    <p:extLst>
      <p:ext uri="{BB962C8B-B14F-4D97-AF65-F5344CB8AC3E}">
        <p14:creationId xmlns:p14="http://schemas.microsoft.com/office/powerpoint/2010/main" val="1555107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14</a:t>
            </a:fld>
            <a:endParaRPr lang="en-US" noProof="0" dirty="0"/>
          </a:p>
        </p:txBody>
      </p:sp>
    </p:spTree>
    <p:extLst>
      <p:ext uri="{BB962C8B-B14F-4D97-AF65-F5344CB8AC3E}">
        <p14:creationId xmlns:p14="http://schemas.microsoft.com/office/powerpoint/2010/main" val="25341451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Who: Adam</a:t>
            </a:r>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15</a:t>
            </a:fld>
            <a:endParaRPr lang="en-US" noProof="0" dirty="0"/>
          </a:p>
        </p:txBody>
      </p:sp>
    </p:spTree>
    <p:extLst>
      <p:ext uri="{BB962C8B-B14F-4D97-AF65-F5344CB8AC3E}">
        <p14:creationId xmlns:p14="http://schemas.microsoft.com/office/powerpoint/2010/main" val="1862786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Who: Adam</a:t>
            </a:r>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16</a:t>
            </a:fld>
            <a:endParaRPr lang="en-US" noProof="0" dirty="0"/>
          </a:p>
        </p:txBody>
      </p:sp>
    </p:spTree>
    <p:extLst>
      <p:ext uri="{BB962C8B-B14F-4D97-AF65-F5344CB8AC3E}">
        <p14:creationId xmlns:p14="http://schemas.microsoft.com/office/powerpoint/2010/main" val="22254325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dirty="0"/>
              <a:t>Who: Adam</a:t>
            </a:r>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17</a:t>
            </a:fld>
            <a:endParaRPr lang="en-US" noProof="0" dirty="0"/>
          </a:p>
        </p:txBody>
      </p:sp>
    </p:spTree>
    <p:extLst>
      <p:ext uri="{BB962C8B-B14F-4D97-AF65-F5344CB8AC3E}">
        <p14:creationId xmlns:p14="http://schemas.microsoft.com/office/powerpoint/2010/main" val="1688094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Detlev</a:t>
            </a:r>
          </a:p>
          <a:p>
            <a:r>
              <a:rPr lang="nl-NL" dirty="0"/>
              <a:t>What is our conclusion?</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18</a:t>
            </a:fld>
            <a:endParaRPr lang="en-US" noProof="0" dirty="0"/>
          </a:p>
        </p:txBody>
      </p:sp>
    </p:spTree>
    <p:extLst>
      <p:ext uri="{BB962C8B-B14F-4D97-AF65-F5344CB8AC3E}">
        <p14:creationId xmlns:p14="http://schemas.microsoft.com/office/powerpoint/2010/main" val="39660002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Detlev</a:t>
            </a:r>
          </a:p>
          <a:p>
            <a:r>
              <a:rPr lang="nl-NL" dirty="0"/>
              <a:t>What will be our future work</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19</a:t>
            </a:fld>
            <a:endParaRPr lang="en-US" noProof="0" dirty="0"/>
          </a:p>
        </p:txBody>
      </p:sp>
    </p:spTree>
    <p:extLst>
      <p:ext uri="{BB962C8B-B14F-4D97-AF65-F5344CB8AC3E}">
        <p14:creationId xmlns:p14="http://schemas.microsoft.com/office/powerpoint/2010/main" val="2577980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Detlev</a:t>
            </a:r>
          </a:p>
          <a:p>
            <a:r>
              <a:rPr lang="en-US" dirty="0"/>
              <a:t>Content page</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Detlev</a:t>
            </a:r>
          </a:p>
          <a:p>
            <a:r>
              <a:rPr lang="nl-NL" dirty="0"/>
              <a:t>Our team compliance check for the Hackathon experience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20</a:t>
            </a:fld>
            <a:endParaRPr lang="en-US" noProof="0" dirty="0"/>
          </a:p>
        </p:txBody>
      </p:sp>
    </p:spTree>
    <p:extLst>
      <p:ext uri="{BB962C8B-B14F-4D97-AF65-F5344CB8AC3E}">
        <p14:creationId xmlns:p14="http://schemas.microsoft.com/office/powerpoint/2010/main" val="17627562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all</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21</a:t>
            </a:fld>
            <a:endParaRPr lang="en-US" noProof="0" dirty="0"/>
          </a:p>
        </p:txBody>
      </p:sp>
    </p:spTree>
    <p:extLst>
      <p:ext uri="{BB962C8B-B14F-4D97-AF65-F5344CB8AC3E}">
        <p14:creationId xmlns:p14="http://schemas.microsoft.com/office/powerpoint/2010/main" val="11225723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23</a:t>
            </a:fld>
            <a:endParaRPr lang="en-US" noProof="0" dirty="0"/>
          </a:p>
        </p:txBody>
      </p:sp>
    </p:spTree>
    <p:extLst>
      <p:ext uri="{BB962C8B-B14F-4D97-AF65-F5344CB8AC3E}">
        <p14:creationId xmlns:p14="http://schemas.microsoft.com/office/powerpoint/2010/main" val="36740236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Detlev</a:t>
            </a:r>
          </a:p>
          <a:p>
            <a:r>
              <a:rPr lang="nl-NL" dirty="0"/>
              <a:t>Original prblem statement</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25</a:t>
            </a:fld>
            <a:endParaRPr lang="en-US" noProof="0" dirty="0"/>
          </a:p>
        </p:txBody>
      </p:sp>
    </p:spTree>
    <p:extLst>
      <p:ext uri="{BB962C8B-B14F-4D97-AF65-F5344CB8AC3E}">
        <p14:creationId xmlns:p14="http://schemas.microsoft.com/office/powerpoint/2010/main" val="25399685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t>
            </a:r>
          </a:p>
          <a:p>
            <a:r>
              <a:rPr lang="nl-NL" dirty="0"/>
              <a:t>What does our app looks like?</a:t>
            </a:r>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28</a:t>
            </a:fld>
            <a:endParaRPr lang="en-US" noProof="0" dirty="0"/>
          </a:p>
        </p:txBody>
      </p:sp>
    </p:spTree>
    <p:extLst>
      <p:ext uri="{BB962C8B-B14F-4D97-AF65-F5344CB8AC3E}">
        <p14:creationId xmlns:p14="http://schemas.microsoft.com/office/powerpoint/2010/main" val="329007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30</a:t>
            </a:fld>
            <a:endParaRPr lang="en-US" noProof="0" dirty="0"/>
          </a:p>
        </p:txBody>
      </p:sp>
    </p:spTree>
    <p:extLst>
      <p:ext uri="{BB962C8B-B14F-4D97-AF65-F5344CB8AC3E}">
        <p14:creationId xmlns:p14="http://schemas.microsoft.com/office/powerpoint/2010/main" val="41658562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32</a:t>
            </a:fld>
            <a:endParaRPr lang="en-US" noProof="0" dirty="0"/>
          </a:p>
        </p:txBody>
      </p:sp>
    </p:spTree>
    <p:extLst>
      <p:ext uri="{BB962C8B-B14F-4D97-AF65-F5344CB8AC3E}">
        <p14:creationId xmlns:p14="http://schemas.microsoft.com/office/powerpoint/2010/main" val="33974404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Dimitris</a:t>
            </a:r>
          </a:p>
          <a:p>
            <a:r>
              <a:rPr lang="nl-NL" dirty="0"/>
              <a:t>What does our process look like</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33</a:t>
            </a:fld>
            <a:endParaRPr lang="en-US" noProof="0" dirty="0"/>
          </a:p>
        </p:txBody>
      </p:sp>
    </p:spTree>
    <p:extLst>
      <p:ext uri="{BB962C8B-B14F-4D97-AF65-F5344CB8AC3E}">
        <p14:creationId xmlns:p14="http://schemas.microsoft.com/office/powerpoint/2010/main" val="9555115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Who:adam</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34</a:t>
            </a:fld>
            <a:endParaRPr lang="en-US" noProof="0" dirty="0"/>
          </a:p>
        </p:txBody>
      </p:sp>
    </p:spTree>
    <p:extLst>
      <p:ext uri="{BB962C8B-B14F-4D97-AF65-F5344CB8AC3E}">
        <p14:creationId xmlns:p14="http://schemas.microsoft.com/office/powerpoint/2010/main" val="1441899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Detlev</a:t>
            </a:r>
          </a:p>
          <a:p>
            <a:r>
              <a:rPr lang="en-US" dirty="0"/>
              <a:t>Team page 2 second introduction, so nothing more than the name</a:t>
            </a:r>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a:t>
            </a:fld>
            <a:endParaRPr lang="en-US" noProof="0" dirty="0"/>
          </a:p>
        </p:txBody>
      </p:sp>
    </p:spTree>
    <p:extLst>
      <p:ext uri="{BB962C8B-B14F-4D97-AF65-F5344CB8AC3E}">
        <p14:creationId xmlns:p14="http://schemas.microsoft.com/office/powerpoint/2010/main" val="1093818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Detlev</a:t>
            </a:r>
          </a:p>
          <a:p>
            <a:r>
              <a:rPr lang="nl-NL" dirty="0"/>
              <a:t>A physical building needs to meet a number of regualtion in order for instance to get permits</a:t>
            </a:r>
          </a:p>
          <a:p>
            <a:r>
              <a:rPr lang="nl-NL" dirty="0"/>
              <a:t>The buildign models, or data containers, need to be of sufficients quality. In order to be able to check the quality, we use linked data.</a:t>
            </a:r>
          </a:p>
          <a:p>
            <a:r>
              <a:rPr lang="nl-NL" dirty="0"/>
              <a:t>Wiht linked data we harmonize the dataset of a proejct. </a:t>
            </a:r>
          </a:p>
          <a:p>
            <a:r>
              <a:rPr lang="nl-NL" dirty="0"/>
              <a:t>We see a growing interest in using linked data, yet, currently there is no clear method for data checking usin linked data technologies.</a:t>
            </a:r>
          </a:p>
          <a:p>
            <a:endParaRPr lang="nl-NL"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dirty="0"/>
          </a:p>
        </p:txBody>
      </p:sp>
    </p:spTree>
    <p:extLst>
      <p:ext uri="{BB962C8B-B14F-4D97-AF65-F5344CB8AC3E}">
        <p14:creationId xmlns:p14="http://schemas.microsoft.com/office/powerpoint/2010/main" val="2427373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Who: Dimitris</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dirty="0"/>
          </a:p>
        </p:txBody>
      </p:sp>
    </p:spTree>
    <p:extLst>
      <p:ext uri="{BB962C8B-B14F-4D97-AF65-F5344CB8AC3E}">
        <p14:creationId xmlns:p14="http://schemas.microsoft.com/office/powerpoint/2010/main" val="9555115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Adam</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6</a:t>
            </a:fld>
            <a:endParaRPr lang="en-US" noProof="0" dirty="0"/>
          </a:p>
        </p:txBody>
      </p:sp>
    </p:spTree>
    <p:extLst>
      <p:ext uri="{BB962C8B-B14F-4D97-AF65-F5344CB8AC3E}">
        <p14:creationId xmlns:p14="http://schemas.microsoft.com/office/powerpoint/2010/main" val="3674023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Adam</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7</a:t>
            </a:fld>
            <a:endParaRPr lang="en-US" noProof="0" dirty="0"/>
          </a:p>
        </p:txBody>
      </p:sp>
    </p:spTree>
    <p:extLst>
      <p:ext uri="{BB962C8B-B14F-4D97-AF65-F5344CB8AC3E}">
        <p14:creationId xmlns:p14="http://schemas.microsoft.com/office/powerpoint/2010/main" val="1845998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Adam</a:t>
            </a:r>
          </a:p>
          <a:p>
            <a:r>
              <a:rPr lang="nl-NL" dirty="0"/>
              <a:t>How does the requirement/rule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8</a:t>
            </a:fld>
            <a:endParaRPr lang="en-US" noProof="0" dirty="0"/>
          </a:p>
        </p:txBody>
      </p:sp>
    </p:spTree>
    <p:extLst>
      <p:ext uri="{BB962C8B-B14F-4D97-AF65-F5344CB8AC3E}">
        <p14:creationId xmlns:p14="http://schemas.microsoft.com/office/powerpoint/2010/main" val="2189277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Who: Dimitris</a:t>
            </a:r>
          </a:p>
          <a:p>
            <a:r>
              <a:rPr lang="nl-NL" dirty="0"/>
              <a:t>How does the model half of our proces look like in more detail</a:t>
            </a:r>
            <a:endParaRPr lang="en-GB" dirty="0"/>
          </a:p>
          <a:p>
            <a:endParaRPr lang="en-GB"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9</a:t>
            </a:fld>
            <a:endParaRPr lang="en-US" noProof="0" dirty="0"/>
          </a:p>
        </p:txBody>
      </p:sp>
    </p:spTree>
    <p:extLst>
      <p:ext uri="{BB962C8B-B14F-4D97-AF65-F5344CB8AC3E}">
        <p14:creationId xmlns:p14="http://schemas.microsoft.com/office/powerpoint/2010/main" val="1953600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accent2"/>
                </a:solidFill>
              </a:rPr>
              <a:t>2022-06-10</a:t>
            </a: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err="1">
                <a:solidFill>
                  <a:schemeClr val="accent2"/>
                </a:solidFill>
              </a:rPr>
              <a:t>SSoLDAC</a:t>
            </a:r>
            <a:r>
              <a:rPr lang="en-US" sz="1100" b="1" dirty="0">
                <a:solidFill>
                  <a:schemeClr val="accent2"/>
                </a:solidFill>
              </a:rPr>
              <a:t> 22 - COMPLY</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8" Type="http://schemas.openxmlformats.org/officeDocument/2006/relationships/image" Target="../media/image39.svg"/><Relationship Id="rId13" Type="http://schemas.openxmlformats.org/officeDocument/2006/relationships/image" Target="../media/image44.png"/><Relationship Id="rId3" Type="http://schemas.openxmlformats.org/officeDocument/2006/relationships/image" Target="../media/image34.png"/><Relationship Id="rId7" Type="http://schemas.openxmlformats.org/officeDocument/2006/relationships/image" Target="../media/image38.png"/><Relationship Id="rId12" Type="http://schemas.openxmlformats.org/officeDocument/2006/relationships/image" Target="../media/image43.svg"/><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37.svg"/><Relationship Id="rId11" Type="http://schemas.openxmlformats.org/officeDocument/2006/relationships/image" Target="../media/image42.png"/><Relationship Id="rId5" Type="http://schemas.openxmlformats.org/officeDocument/2006/relationships/image" Target="../media/image36.png"/><Relationship Id="rId10" Type="http://schemas.openxmlformats.org/officeDocument/2006/relationships/image" Target="../media/image41.svg"/><Relationship Id="rId4" Type="http://schemas.openxmlformats.org/officeDocument/2006/relationships/image" Target="../media/image35.svg"/><Relationship Id="rId9" Type="http://schemas.openxmlformats.org/officeDocument/2006/relationships/image" Target="../media/image40.png"/><Relationship Id="rId14" Type="http://schemas.openxmlformats.org/officeDocument/2006/relationships/image" Target="../media/image45.svg"/></Relationships>
</file>

<file path=ppt/slides/_rels/slide33.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16.jpeg"/></Relationships>
</file>

<file path=ppt/slides/_rels/slide3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p:txBody>
          <a:bodyPr anchor="ctr"/>
          <a:lstStyle/>
          <a:p>
            <a:r>
              <a:rPr lang="en-US" sz="4800" dirty="0"/>
              <a:t>Comply</a:t>
            </a:r>
            <a:endParaRPr lang="en-US" dirty="0"/>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a:xfrm>
            <a:off x="3906735" y="1899514"/>
            <a:ext cx="4694727" cy="490538"/>
          </a:xfrm>
        </p:spPr>
        <p:txBody>
          <a:bodyPr/>
          <a:lstStyle/>
          <a:p>
            <a:r>
              <a:rPr lang="en-US" dirty="0"/>
              <a:t>Summer School of Linked Data in Architecture &amp; Construction 2022</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a:lstStyle/>
          <a:p>
            <a:r>
              <a:rPr lang="en-US" dirty="0"/>
              <a:t>September 10, 2022</a:t>
            </a:r>
          </a:p>
          <a:p>
            <a:r>
              <a:rPr lang="en-US" sz="1800" dirty="0"/>
              <a:t>Team8; The compliance checkers</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23" b="10023"/>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4"/>
          <a:stretch>
            <a:fillRect/>
          </a:stretch>
        </p:blipFill>
        <p:spPr>
          <a:xfrm>
            <a:off x="2910114" y="7593308"/>
            <a:ext cx="9159946" cy="4624699"/>
          </a:xfrm>
          <a:prstGeom prst="rect">
            <a:avLst/>
          </a:prstGeom>
        </p:spPr>
      </p:pic>
      <p:sp>
        <p:nvSpPr>
          <p:cNvPr id="56" name="Rectangle 55">
            <a:extLst>
              <a:ext uri="{FF2B5EF4-FFF2-40B4-BE49-F238E27FC236}">
                <a16:creationId xmlns:a16="http://schemas.microsoft.com/office/drawing/2014/main" id="{133C81B1-A4AE-1861-C396-53D2E168108F}"/>
              </a:ext>
            </a:extLst>
          </p:cNvPr>
          <p:cNvSpPr/>
          <p:nvPr/>
        </p:nvSpPr>
        <p:spPr>
          <a:xfrm>
            <a:off x="410613" y="2565019"/>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Model Authoring Tool</a:t>
            </a:r>
            <a:endParaRPr lang="en-GB" sz="1600" dirty="0"/>
          </a:p>
        </p:txBody>
      </p:sp>
      <p:sp>
        <p:nvSpPr>
          <p:cNvPr id="19" name="Rectangle 18">
            <a:extLst>
              <a:ext uri="{FF2B5EF4-FFF2-40B4-BE49-F238E27FC236}">
                <a16:creationId xmlns:a16="http://schemas.microsoft.com/office/drawing/2014/main" id="{DA01B7F9-E052-52A1-C027-48AF0ABDE4CF}"/>
              </a:ext>
            </a:extLst>
          </p:cNvPr>
          <p:cNvSpPr/>
          <p:nvPr/>
        </p:nvSpPr>
        <p:spPr>
          <a:xfrm>
            <a:off x="3887698" y="2581496"/>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cxnSp>
        <p:nvCxnSpPr>
          <p:cNvPr id="28" name="Straight Arrow Connector 27">
            <a:extLst>
              <a:ext uri="{FF2B5EF4-FFF2-40B4-BE49-F238E27FC236}">
                <a16:creationId xmlns:a16="http://schemas.microsoft.com/office/drawing/2014/main" id="{3B6F89A0-3582-51C6-39AE-6D949C5CA8E7}"/>
              </a:ext>
            </a:extLst>
          </p:cNvPr>
          <p:cNvCxnSpPr>
            <a:cxnSpLocks/>
            <a:stCxn id="33" idx="3"/>
            <a:endCxn id="3" idx="1"/>
          </p:cNvCxnSpPr>
          <p:nvPr/>
        </p:nvCxnSpPr>
        <p:spPr>
          <a:xfrm>
            <a:off x="3566624" y="2963750"/>
            <a:ext cx="1139061" cy="47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endCxn id="51" idx="3"/>
          </p:cNvCxnSpPr>
          <p:nvPr/>
        </p:nvCxnSpPr>
        <p:spPr>
          <a:xfrm rot="10800000" flipV="1">
            <a:off x="2653107" y="3359959"/>
            <a:ext cx="2439910" cy="1547959"/>
          </a:xfrm>
          <a:prstGeom prst="bentConnector3">
            <a:avLst>
              <a:gd name="adj1" fmla="val 525"/>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 name="Diamond 2">
            <a:extLst>
              <a:ext uri="{FF2B5EF4-FFF2-40B4-BE49-F238E27FC236}">
                <a16:creationId xmlns:a16="http://schemas.microsoft.com/office/drawing/2014/main" id="{F1674E4A-FDC6-73B2-331C-14DD08874622}"/>
              </a:ext>
            </a:extLst>
          </p:cNvPr>
          <p:cNvSpPr>
            <a:spLocks noChangeAspect="1"/>
          </p:cNvSpPr>
          <p:nvPr/>
        </p:nvSpPr>
        <p:spPr>
          <a:xfrm>
            <a:off x="4705686" y="2289032"/>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sz="1600" dirty="0"/>
              <a:t>Validate</a:t>
            </a:r>
            <a:endParaRPr lang="en-GB" sz="1600" dirty="0"/>
          </a:p>
        </p:txBody>
      </p:sp>
      <p:sp>
        <p:nvSpPr>
          <p:cNvPr id="33" name="Rectangle 32">
            <a:extLst>
              <a:ext uri="{FF2B5EF4-FFF2-40B4-BE49-F238E27FC236}">
                <a16:creationId xmlns:a16="http://schemas.microsoft.com/office/drawing/2014/main" id="{46E30569-38E5-0CD4-968E-DCAFE551AEEE}"/>
              </a:ext>
            </a:extLst>
          </p:cNvPr>
          <p:cNvSpPr/>
          <p:nvPr/>
        </p:nvSpPr>
        <p:spPr>
          <a:xfrm>
            <a:off x="2439903" y="2566280"/>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Knowledge Graph Generator</a:t>
            </a:r>
            <a:endParaRPr lang="en-GB" sz="1600" dirty="0"/>
          </a:p>
        </p:txBody>
      </p:sp>
      <p:cxnSp>
        <p:nvCxnSpPr>
          <p:cNvPr id="34" name="Straight Arrow Connector 33">
            <a:extLst>
              <a:ext uri="{FF2B5EF4-FFF2-40B4-BE49-F238E27FC236}">
                <a16:creationId xmlns:a16="http://schemas.microsoft.com/office/drawing/2014/main" id="{F1283F7A-2D31-B783-7B2C-D12F5FB306D2}"/>
              </a:ext>
            </a:extLst>
          </p:cNvPr>
          <p:cNvCxnSpPr>
            <a:cxnSpLocks/>
            <a:stCxn id="56" idx="3"/>
            <a:endCxn id="33" idx="1"/>
          </p:cNvCxnSpPr>
          <p:nvPr/>
        </p:nvCxnSpPr>
        <p:spPr>
          <a:xfrm>
            <a:off x="1537334" y="2962490"/>
            <a:ext cx="902569" cy="12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FB3D209C-EA89-6948-8D56-EC52086A0E96}"/>
              </a:ext>
            </a:extLst>
          </p:cNvPr>
          <p:cNvSpPr/>
          <p:nvPr/>
        </p:nvSpPr>
        <p:spPr>
          <a:xfrm>
            <a:off x="1739372" y="2555442"/>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IFC</a:t>
            </a:r>
            <a:endParaRPr lang="en-GB" sz="1600" dirty="0"/>
          </a:p>
        </p:txBody>
      </p:sp>
      <p:cxnSp>
        <p:nvCxnSpPr>
          <p:cNvPr id="45" name="Straight Arrow Connector 34">
            <a:extLst>
              <a:ext uri="{FF2B5EF4-FFF2-40B4-BE49-F238E27FC236}">
                <a16:creationId xmlns:a16="http://schemas.microsoft.com/office/drawing/2014/main" id="{0A310CE9-6942-D100-8930-145B94E798EC}"/>
              </a:ext>
            </a:extLst>
          </p:cNvPr>
          <p:cNvCxnSpPr>
            <a:cxnSpLocks/>
            <a:endCxn id="73" idx="0"/>
          </p:cNvCxnSpPr>
          <p:nvPr/>
        </p:nvCxnSpPr>
        <p:spPr>
          <a:xfrm>
            <a:off x="5715071" y="3282994"/>
            <a:ext cx="1" cy="853325"/>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6C1157F-FDA1-84E6-6E74-207E2E826520}"/>
              </a:ext>
            </a:extLst>
          </p:cNvPr>
          <p:cNvSpPr/>
          <p:nvPr/>
        </p:nvSpPr>
        <p:spPr>
          <a:xfrm>
            <a:off x="1526385" y="4510448"/>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Python BCF script</a:t>
            </a:r>
            <a:endParaRPr lang="en-GB" sz="1600" dirty="0"/>
          </a:p>
        </p:txBody>
      </p:sp>
      <p:sp>
        <p:nvSpPr>
          <p:cNvPr id="47" name="Multiplication Sign 46">
            <a:extLst>
              <a:ext uri="{FF2B5EF4-FFF2-40B4-BE49-F238E27FC236}">
                <a16:creationId xmlns:a16="http://schemas.microsoft.com/office/drawing/2014/main" id="{985FAF9D-A1DF-16EA-1C8E-5B12AE3750F0}"/>
              </a:ext>
            </a:extLst>
          </p:cNvPr>
          <p:cNvSpPr/>
          <p:nvPr/>
        </p:nvSpPr>
        <p:spPr>
          <a:xfrm>
            <a:off x="4587027" y="3484058"/>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55" name="TextBox 54">
            <a:extLst>
              <a:ext uri="{FF2B5EF4-FFF2-40B4-BE49-F238E27FC236}">
                <a16:creationId xmlns:a16="http://schemas.microsoft.com/office/drawing/2014/main" id="{3766DC23-CE6B-2A55-3842-8BF5FC0BF35D}"/>
              </a:ext>
            </a:extLst>
          </p:cNvPr>
          <p:cNvSpPr txBox="1"/>
          <p:nvPr/>
        </p:nvSpPr>
        <p:spPr>
          <a:xfrm>
            <a:off x="5669100" y="3387159"/>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58" name="Rectangle 57">
            <a:extLst>
              <a:ext uri="{FF2B5EF4-FFF2-40B4-BE49-F238E27FC236}">
                <a16:creationId xmlns:a16="http://schemas.microsoft.com/office/drawing/2014/main" id="{8F3689DD-7367-2C9A-6B2E-CA75707000BF}"/>
              </a:ext>
            </a:extLst>
          </p:cNvPr>
          <p:cNvSpPr/>
          <p:nvPr/>
        </p:nvSpPr>
        <p:spPr>
          <a:xfrm>
            <a:off x="4821759" y="929526"/>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Shapes</a:t>
            </a:r>
            <a:endParaRPr lang="en-GB" sz="1600" dirty="0"/>
          </a:p>
        </p:txBody>
      </p:sp>
      <p:cxnSp>
        <p:nvCxnSpPr>
          <p:cNvPr id="59" name="Straight Arrow Connector 58">
            <a:extLst>
              <a:ext uri="{FF2B5EF4-FFF2-40B4-BE49-F238E27FC236}">
                <a16:creationId xmlns:a16="http://schemas.microsoft.com/office/drawing/2014/main" id="{D58E88A2-8AB2-293B-3688-8A1FABBF201D}"/>
              </a:ext>
            </a:extLst>
          </p:cNvPr>
          <p:cNvCxnSpPr>
            <a:cxnSpLocks/>
            <a:stCxn id="58" idx="2"/>
            <a:endCxn id="3" idx="0"/>
          </p:cNvCxnSpPr>
          <p:nvPr/>
        </p:nvCxnSpPr>
        <p:spPr>
          <a:xfrm>
            <a:off x="5385120" y="1724467"/>
            <a:ext cx="0" cy="56456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FF71FA5-CAF3-D0A9-632B-3E315B544086}"/>
              </a:ext>
            </a:extLst>
          </p:cNvPr>
          <p:cNvSpPr/>
          <p:nvPr/>
        </p:nvSpPr>
        <p:spPr>
          <a:xfrm>
            <a:off x="5428382" y="1821982"/>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sp>
        <p:nvSpPr>
          <p:cNvPr id="62" name="Rectangle 61">
            <a:extLst>
              <a:ext uri="{FF2B5EF4-FFF2-40B4-BE49-F238E27FC236}">
                <a16:creationId xmlns:a16="http://schemas.microsoft.com/office/drawing/2014/main" id="{81F3F59B-7615-7E8B-F656-FEF997B45DAE}"/>
              </a:ext>
            </a:extLst>
          </p:cNvPr>
          <p:cNvSpPr/>
          <p:nvPr/>
        </p:nvSpPr>
        <p:spPr>
          <a:xfrm>
            <a:off x="3021497" y="4152436"/>
            <a:ext cx="1146746" cy="669340"/>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MSG:”Add missing data to” GUID</a:t>
            </a:r>
            <a:endParaRPr lang="en-GB" sz="1200" dirty="0">
              <a:solidFill>
                <a:schemeClr val="tx1"/>
              </a:solidFill>
            </a:endParaRPr>
          </a:p>
        </p:txBody>
      </p:sp>
      <p:cxnSp>
        <p:nvCxnSpPr>
          <p:cNvPr id="67" name="Straight Arrow Connector 34">
            <a:extLst>
              <a:ext uri="{FF2B5EF4-FFF2-40B4-BE49-F238E27FC236}">
                <a16:creationId xmlns:a16="http://schemas.microsoft.com/office/drawing/2014/main" id="{4A6591E6-9BE6-698A-57E1-6FE343DCC60E}"/>
              </a:ext>
            </a:extLst>
          </p:cNvPr>
          <p:cNvCxnSpPr>
            <a:cxnSpLocks/>
            <a:stCxn id="51" idx="1"/>
            <a:endCxn id="56" idx="2"/>
          </p:cNvCxnSpPr>
          <p:nvPr/>
        </p:nvCxnSpPr>
        <p:spPr>
          <a:xfrm rot="10800000">
            <a:off x="973974" y="3359961"/>
            <a:ext cx="552412" cy="1547958"/>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CA397C8E-4795-DD7C-0141-0D5805D26C92}"/>
              </a:ext>
            </a:extLst>
          </p:cNvPr>
          <p:cNvSpPr/>
          <p:nvPr/>
        </p:nvSpPr>
        <p:spPr>
          <a:xfrm>
            <a:off x="1040423" y="3963123"/>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BCF</a:t>
            </a:r>
            <a:endParaRPr lang="en-GB" sz="1600" dirty="0"/>
          </a:p>
        </p:txBody>
      </p:sp>
      <p:sp>
        <p:nvSpPr>
          <p:cNvPr id="73" name="Rectangle 72">
            <a:extLst>
              <a:ext uri="{FF2B5EF4-FFF2-40B4-BE49-F238E27FC236}">
                <a16:creationId xmlns:a16="http://schemas.microsoft.com/office/drawing/2014/main" id="{0140B40F-FE9D-44B6-2E7B-EA99E069A59E}"/>
              </a:ext>
            </a:extLst>
          </p:cNvPr>
          <p:cNvSpPr/>
          <p:nvPr/>
        </p:nvSpPr>
        <p:spPr>
          <a:xfrm>
            <a:off x="5151711" y="4136319"/>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Calc</a:t>
            </a:r>
            <a:endParaRPr lang="en-GB" sz="1600" dirty="0"/>
          </a:p>
        </p:txBody>
      </p:sp>
      <p:cxnSp>
        <p:nvCxnSpPr>
          <p:cNvPr id="77" name="Straight Arrow Connector 34">
            <a:extLst>
              <a:ext uri="{FF2B5EF4-FFF2-40B4-BE49-F238E27FC236}">
                <a16:creationId xmlns:a16="http://schemas.microsoft.com/office/drawing/2014/main" id="{26EC6383-263F-789F-7323-4A312002381A}"/>
              </a:ext>
            </a:extLst>
          </p:cNvPr>
          <p:cNvCxnSpPr>
            <a:cxnSpLocks/>
            <a:stCxn id="73" idx="2"/>
            <a:endCxn id="82" idx="0"/>
          </p:cNvCxnSpPr>
          <p:nvPr/>
        </p:nvCxnSpPr>
        <p:spPr>
          <a:xfrm flipH="1">
            <a:off x="5715071" y="4931260"/>
            <a:ext cx="1" cy="31084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17BA-347D-C35D-7CE1-405392F8786A}"/>
              </a:ext>
            </a:extLst>
          </p:cNvPr>
          <p:cNvSpPr>
            <a:spLocks noChangeAspect="1"/>
          </p:cNvSpPr>
          <p:nvPr/>
        </p:nvSpPr>
        <p:spPr>
          <a:xfrm>
            <a:off x="5035637" y="5242107"/>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t>Check rules</a:t>
            </a:r>
          </a:p>
        </p:txBody>
      </p:sp>
      <p:cxnSp>
        <p:nvCxnSpPr>
          <p:cNvPr id="86" name="Straight Arrow Connector 34">
            <a:extLst>
              <a:ext uri="{FF2B5EF4-FFF2-40B4-BE49-F238E27FC236}">
                <a16:creationId xmlns:a16="http://schemas.microsoft.com/office/drawing/2014/main" id="{50C8F554-1477-797D-9028-5FC4A491E852}"/>
              </a:ext>
            </a:extLst>
          </p:cNvPr>
          <p:cNvCxnSpPr>
            <a:cxnSpLocks/>
            <a:stCxn id="82" idx="3"/>
            <a:endCxn id="100" idx="2"/>
          </p:cNvCxnSpPr>
          <p:nvPr/>
        </p:nvCxnSpPr>
        <p:spPr>
          <a:xfrm>
            <a:off x="6394505" y="5921541"/>
            <a:ext cx="1095582" cy="812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EF50A0F4-D357-94ED-4F9D-08D88120915B}"/>
              </a:ext>
            </a:extLst>
          </p:cNvPr>
          <p:cNvSpPr txBox="1"/>
          <p:nvPr/>
        </p:nvSpPr>
        <p:spPr>
          <a:xfrm>
            <a:off x="6561553" y="5241824"/>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93" name="Multiplication Sign 92">
            <a:extLst>
              <a:ext uri="{FF2B5EF4-FFF2-40B4-BE49-F238E27FC236}">
                <a16:creationId xmlns:a16="http://schemas.microsoft.com/office/drawing/2014/main" id="{E356216F-1F43-784F-E264-E15E1860781D}"/>
              </a:ext>
            </a:extLst>
          </p:cNvPr>
          <p:cNvSpPr/>
          <p:nvPr/>
        </p:nvSpPr>
        <p:spPr>
          <a:xfrm>
            <a:off x="4229377" y="5400930"/>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94" name="Rectangle 93">
            <a:extLst>
              <a:ext uri="{FF2B5EF4-FFF2-40B4-BE49-F238E27FC236}">
                <a16:creationId xmlns:a16="http://schemas.microsoft.com/office/drawing/2014/main" id="{44A38021-7CC5-DFBA-F0AC-588FAF4B823A}"/>
              </a:ext>
            </a:extLst>
          </p:cNvPr>
          <p:cNvSpPr/>
          <p:nvPr/>
        </p:nvSpPr>
        <p:spPr>
          <a:xfrm>
            <a:off x="3021496" y="5299410"/>
            <a:ext cx="1146746" cy="533251"/>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MSG:”improve object” GUID</a:t>
            </a:r>
            <a:endParaRPr lang="en-GB" sz="1200" dirty="0">
              <a:solidFill>
                <a:schemeClr val="tx1"/>
              </a:solidFill>
            </a:endParaRPr>
          </a:p>
        </p:txBody>
      </p:sp>
      <p:cxnSp>
        <p:nvCxnSpPr>
          <p:cNvPr id="95" name="Straight Arrow Connector 34">
            <a:extLst>
              <a:ext uri="{FF2B5EF4-FFF2-40B4-BE49-F238E27FC236}">
                <a16:creationId xmlns:a16="http://schemas.microsoft.com/office/drawing/2014/main" id="{C6CF7F0C-48DC-50CA-A8A1-F5371F6DD853}"/>
              </a:ext>
            </a:extLst>
          </p:cNvPr>
          <p:cNvCxnSpPr>
            <a:cxnSpLocks/>
            <a:stCxn id="82" idx="1"/>
            <a:endCxn id="51" idx="2"/>
          </p:cNvCxnSpPr>
          <p:nvPr/>
        </p:nvCxnSpPr>
        <p:spPr>
          <a:xfrm rot="10800000">
            <a:off x="2089747" y="5305389"/>
            <a:ext cx="2945891" cy="616152"/>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98" name="Group 97">
            <a:extLst>
              <a:ext uri="{FF2B5EF4-FFF2-40B4-BE49-F238E27FC236}">
                <a16:creationId xmlns:a16="http://schemas.microsoft.com/office/drawing/2014/main" id="{C5239A12-A39D-2D70-D02B-65708963B3CA}"/>
              </a:ext>
            </a:extLst>
          </p:cNvPr>
          <p:cNvGrpSpPr/>
          <p:nvPr/>
        </p:nvGrpSpPr>
        <p:grpSpPr>
          <a:xfrm>
            <a:off x="7490087" y="5479668"/>
            <a:ext cx="900000" cy="900000"/>
            <a:chOff x="13016400" y="1459400"/>
            <a:chExt cx="900000" cy="900000"/>
          </a:xfrm>
        </p:grpSpPr>
        <p:sp>
          <p:nvSpPr>
            <p:cNvPr id="99" name="Oval 98">
              <a:extLst>
                <a:ext uri="{FF2B5EF4-FFF2-40B4-BE49-F238E27FC236}">
                  <a16:creationId xmlns:a16="http://schemas.microsoft.com/office/drawing/2014/main" id="{99A458B3-3D53-3A7E-5B92-7E1022FDC8D2}"/>
                </a:ext>
              </a:extLst>
            </p:cNvPr>
            <p:cNvSpPr/>
            <p:nvPr/>
          </p:nvSpPr>
          <p:spPr>
            <a:xfrm>
              <a:off x="13106400" y="1549400"/>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GB" sz="1200" dirty="0"/>
            </a:p>
          </p:txBody>
        </p:sp>
        <p:sp>
          <p:nvSpPr>
            <p:cNvPr id="100" name="Oval 99">
              <a:extLst>
                <a:ext uri="{FF2B5EF4-FFF2-40B4-BE49-F238E27FC236}">
                  <a16:creationId xmlns:a16="http://schemas.microsoft.com/office/drawing/2014/main" id="{273FE9CA-ADE2-281A-6DDA-9771761E96A0}"/>
                </a:ext>
              </a:extLst>
            </p:cNvPr>
            <p:cNvSpPr/>
            <p:nvPr/>
          </p:nvSpPr>
          <p:spPr>
            <a:xfrm>
              <a:off x="13016400" y="1459400"/>
              <a:ext cx="900000" cy="90000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GB" sz="1400" dirty="0"/>
                <a:t>DONE</a:t>
              </a:r>
            </a:p>
          </p:txBody>
        </p:sp>
      </p:grpSp>
      <p:sp>
        <p:nvSpPr>
          <p:cNvPr id="35" name="Rectangle 34">
            <a:extLst>
              <a:ext uri="{FF2B5EF4-FFF2-40B4-BE49-F238E27FC236}">
                <a16:creationId xmlns:a16="http://schemas.microsoft.com/office/drawing/2014/main" id="{A454B841-FE41-FDD6-7E7B-A8F0A703A6EA}"/>
              </a:ext>
            </a:extLst>
          </p:cNvPr>
          <p:cNvSpPr/>
          <p:nvPr/>
        </p:nvSpPr>
        <p:spPr>
          <a:xfrm>
            <a:off x="2693086" y="920699"/>
            <a:ext cx="1879214"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Requirements</a:t>
            </a:r>
            <a:endParaRPr lang="en-GB" dirty="0"/>
          </a:p>
        </p:txBody>
      </p:sp>
      <p:cxnSp>
        <p:nvCxnSpPr>
          <p:cNvPr id="46" name="Straight Arrow Connector 45">
            <a:extLst>
              <a:ext uri="{FF2B5EF4-FFF2-40B4-BE49-F238E27FC236}">
                <a16:creationId xmlns:a16="http://schemas.microsoft.com/office/drawing/2014/main" id="{24E5D6F9-371B-D1F4-D91B-376F3BD1BF73}"/>
              </a:ext>
            </a:extLst>
          </p:cNvPr>
          <p:cNvCxnSpPr>
            <a:cxnSpLocks/>
            <a:stCxn id="35" idx="3"/>
            <a:endCxn id="58" idx="1"/>
          </p:cNvCxnSpPr>
          <p:nvPr/>
        </p:nvCxnSpPr>
        <p:spPr>
          <a:xfrm>
            <a:off x="4572300" y="1318170"/>
            <a:ext cx="249459" cy="88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470C9D97-5C26-88DA-F9E5-9D63090711CA}"/>
              </a:ext>
            </a:extLst>
          </p:cNvPr>
          <p:cNvGrpSpPr/>
          <p:nvPr/>
        </p:nvGrpSpPr>
        <p:grpSpPr>
          <a:xfrm>
            <a:off x="8408647" y="5476281"/>
            <a:ext cx="3728491" cy="1332951"/>
            <a:chOff x="8463511" y="5525049"/>
            <a:chExt cx="3728491" cy="1332951"/>
          </a:xfrm>
        </p:grpSpPr>
        <p:pic>
          <p:nvPicPr>
            <p:cNvPr id="49" name="Picture 48">
              <a:extLst>
                <a:ext uri="{FF2B5EF4-FFF2-40B4-BE49-F238E27FC236}">
                  <a16:creationId xmlns:a16="http://schemas.microsoft.com/office/drawing/2014/main" id="{78D4B3DF-F9EB-0E72-3F76-FC8C4C5A15F4}"/>
                </a:ext>
              </a:extLst>
            </p:cNvPr>
            <p:cNvPicPr>
              <a:picLocks noChangeAspect="1"/>
            </p:cNvPicPr>
            <p:nvPr/>
          </p:nvPicPr>
          <p:blipFill>
            <a:blip r:embed="rId5"/>
            <a:stretch>
              <a:fillRect/>
            </a:stretch>
          </p:blipFill>
          <p:spPr>
            <a:xfrm>
              <a:off x="8539606" y="5599218"/>
              <a:ext cx="3576301" cy="1108123"/>
            </a:xfrm>
            <a:prstGeom prst="rect">
              <a:avLst/>
            </a:prstGeom>
          </p:spPr>
        </p:pic>
        <p:sp>
          <p:nvSpPr>
            <p:cNvPr id="50" name="Rectangle 49">
              <a:extLst>
                <a:ext uri="{FF2B5EF4-FFF2-40B4-BE49-F238E27FC236}">
                  <a16:creationId xmlns:a16="http://schemas.microsoft.com/office/drawing/2014/main" id="{CF0F4FC2-C186-3246-6C2A-500DA6FBE55E}"/>
                </a:ext>
              </a:extLst>
            </p:cNvPr>
            <p:cNvSpPr/>
            <p:nvPr/>
          </p:nvSpPr>
          <p:spPr>
            <a:xfrm>
              <a:off x="10586086" y="5544064"/>
              <a:ext cx="1605916" cy="839755"/>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6723F5A2-F56D-64ED-894B-791E1B9666D4}"/>
                </a:ext>
              </a:extLst>
            </p:cNvPr>
            <p:cNvSpPr/>
            <p:nvPr/>
          </p:nvSpPr>
          <p:spPr>
            <a:xfrm>
              <a:off x="8463511" y="5525049"/>
              <a:ext cx="2172465" cy="1332951"/>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519589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Rules we are checking</a:t>
            </a:r>
          </a:p>
          <a:p>
            <a:endParaRPr lang="en-US" dirty="0"/>
          </a:p>
        </p:txBody>
      </p:sp>
      <p:pic>
        <p:nvPicPr>
          <p:cNvPr id="25" name="Picture Placeholder 4" descr="close up of building">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rotWithShape="1">
          <a:blip r:embed="rId3"/>
          <a:srcRect t="10082" b="10082"/>
          <a:stretch/>
        </p:blipFill>
        <p:spPr>
          <a:xfrm>
            <a:off x="9261475" y="0"/>
            <a:ext cx="2930525" cy="1560513"/>
          </a:xfrm>
        </p:spPr>
      </p:pic>
      <p:sp>
        <p:nvSpPr>
          <p:cNvPr id="9" name="Text Placeholder 8">
            <a:extLst>
              <a:ext uri="{FF2B5EF4-FFF2-40B4-BE49-F238E27FC236}">
                <a16:creationId xmlns:a16="http://schemas.microsoft.com/office/drawing/2014/main" id="{8127DC06-E3ED-47AA-A80C-6DC3AB8A23D3}"/>
              </a:ext>
            </a:extLst>
          </p:cNvPr>
          <p:cNvSpPr>
            <a:spLocks noGrp="1"/>
          </p:cNvSpPr>
          <p:nvPr>
            <p:ph type="body" sz="quarter" idx="14"/>
          </p:nvPr>
        </p:nvSpPr>
        <p:spPr/>
        <p:txBody>
          <a:bodyPr/>
          <a:lstStyle/>
          <a:p>
            <a:r>
              <a:rPr lang="en-US" dirty="0"/>
              <a:t>Governmental regulation </a:t>
            </a:r>
          </a:p>
        </p:txBody>
      </p:sp>
      <p:sp>
        <p:nvSpPr>
          <p:cNvPr id="8" name="Text Placeholder 7">
            <a:extLst>
              <a:ext uri="{FF2B5EF4-FFF2-40B4-BE49-F238E27FC236}">
                <a16:creationId xmlns:a16="http://schemas.microsoft.com/office/drawing/2014/main" id="{96982E48-3FB5-4F2E-AE87-E5E083865796}"/>
              </a:ext>
            </a:extLst>
          </p:cNvPr>
          <p:cNvSpPr>
            <a:spLocks noGrp="1"/>
          </p:cNvSpPr>
          <p:nvPr>
            <p:ph type="body" sz="quarter" idx="13"/>
          </p:nvPr>
        </p:nvSpPr>
        <p:spPr>
          <a:xfrm>
            <a:off x="660400" y="2673521"/>
            <a:ext cx="5067300" cy="3660603"/>
          </a:xfrm>
        </p:spPr>
        <p:txBody>
          <a:bodyPr/>
          <a:lstStyle/>
          <a:p>
            <a:r>
              <a:rPr lang="en-US" dirty="0"/>
              <a:t>Due to regulation rooms that are considered living space require at least one square meter of window area per 10m2</a:t>
            </a:r>
          </a:p>
          <a:p>
            <a:pPr marL="265113" indent="-265113">
              <a:buAutoNum type="arabicPeriod"/>
            </a:pPr>
            <a:r>
              <a:rPr lang="en-US" dirty="0"/>
              <a:t>Find all the rooms that are considered living space (Kitchen, Living Room, Bedroom)</a:t>
            </a:r>
          </a:p>
          <a:p>
            <a:pPr marL="265113" indent="-265113">
              <a:buAutoNum type="arabicPeriod"/>
            </a:pPr>
            <a:r>
              <a:rPr lang="en-US" dirty="0"/>
              <a:t>Derive area of rooms</a:t>
            </a:r>
          </a:p>
          <a:p>
            <a:pPr marL="265113" indent="-265113">
              <a:buFont typeface="Wingdings" panose="05000000000000000000" pitchFamily="2" charset="2"/>
              <a:buAutoNum type="arabicPeriod"/>
            </a:pPr>
            <a:r>
              <a:rPr lang="en-US" dirty="0"/>
              <a:t>infer area of windows</a:t>
            </a:r>
          </a:p>
          <a:p>
            <a:pPr marL="265113" indent="-265113">
              <a:buAutoNum type="arabicPeriod"/>
            </a:pPr>
            <a:r>
              <a:rPr lang="en-US" dirty="0"/>
              <a:t>Derive windows in rooms</a:t>
            </a:r>
          </a:p>
          <a:p>
            <a:pPr marL="265113" indent="-265113">
              <a:buAutoNum type="arabicPeriod"/>
            </a:pPr>
            <a:r>
              <a:rPr lang="en-US" dirty="0"/>
              <a:t>Compare area’s</a:t>
            </a:r>
            <a:br>
              <a:rPr lang="en-US" dirty="0"/>
            </a:br>
            <a:endParaRPr lang="en-US" dirty="0"/>
          </a:p>
        </p:txBody>
      </p:sp>
      <p:sp>
        <p:nvSpPr>
          <p:cNvPr id="11" name="Text Placeholder 10">
            <a:extLst>
              <a:ext uri="{FF2B5EF4-FFF2-40B4-BE49-F238E27FC236}">
                <a16:creationId xmlns:a16="http://schemas.microsoft.com/office/drawing/2014/main" id="{C42BCCC6-6D52-4984-A92F-8B1A8A903210}"/>
              </a:ext>
            </a:extLst>
          </p:cNvPr>
          <p:cNvSpPr>
            <a:spLocks noGrp="1"/>
          </p:cNvSpPr>
          <p:nvPr>
            <p:ph type="body" sz="quarter" idx="15"/>
          </p:nvPr>
        </p:nvSpPr>
        <p:spPr/>
        <p:txBody>
          <a:bodyPr/>
          <a:lstStyle/>
          <a:p>
            <a:r>
              <a:rPr lang="en-US" dirty="0"/>
              <a:t>Disciplinary restriction</a:t>
            </a:r>
          </a:p>
        </p:txBody>
      </p:sp>
      <p:sp>
        <p:nvSpPr>
          <p:cNvPr id="13" name="Text Placeholder 12">
            <a:extLst>
              <a:ext uri="{FF2B5EF4-FFF2-40B4-BE49-F238E27FC236}">
                <a16:creationId xmlns:a16="http://schemas.microsoft.com/office/drawing/2014/main" id="{35E2CA68-BFC9-485F-A53E-F4C27258EF06}"/>
              </a:ext>
            </a:extLst>
          </p:cNvPr>
          <p:cNvSpPr>
            <a:spLocks noGrp="1"/>
          </p:cNvSpPr>
          <p:nvPr>
            <p:ph type="body" sz="quarter" idx="16"/>
          </p:nvPr>
        </p:nvSpPr>
        <p:spPr/>
        <p:txBody>
          <a:bodyPr/>
          <a:lstStyle/>
          <a:p>
            <a:r>
              <a:rPr lang="en-US" dirty="0"/>
              <a:t>Due to fabricability the maximum weight of a wall element may not exceed 360 kg.</a:t>
            </a:r>
          </a:p>
          <a:p>
            <a:pPr marL="265113" indent="-265113">
              <a:buFont typeface="+mj-lt"/>
              <a:buAutoNum type="arabicPeriod"/>
            </a:pPr>
            <a:r>
              <a:rPr lang="en-US" dirty="0"/>
              <a:t>Find all the walls</a:t>
            </a:r>
          </a:p>
          <a:p>
            <a:pPr marL="265113" indent="-265113">
              <a:buFont typeface="+mj-lt"/>
              <a:buAutoNum type="arabicPeriod"/>
            </a:pPr>
            <a:r>
              <a:rPr lang="en-US" dirty="0"/>
              <a:t>Derive density of (material of) wall</a:t>
            </a:r>
          </a:p>
          <a:p>
            <a:pPr marL="265113" indent="-265113">
              <a:buFont typeface="+mj-lt"/>
              <a:buAutoNum type="arabicPeriod"/>
            </a:pPr>
            <a:r>
              <a:rPr lang="en-US" dirty="0"/>
              <a:t>Derive volume of wall</a:t>
            </a:r>
          </a:p>
          <a:p>
            <a:pPr marL="265113" indent="-265113">
              <a:buFont typeface="+mj-lt"/>
              <a:buAutoNum type="arabicPeriod"/>
            </a:pPr>
            <a:r>
              <a:rPr lang="en-US" dirty="0"/>
              <a:t>Multiply volume of wall with density</a:t>
            </a:r>
          </a:p>
          <a:p>
            <a:pPr marL="265113" indent="-265113">
              <a:buFont typeface="+mj-lt"/>
              <a:buAutoNum type="arabicPeriod"/>
            </a:pPr>
            <a:r>
              <a:rPr lang="en-US" dirty="0"/>
              <a:t>Compare mass of wall to allowed weight </a:t>
            </a:r>
          </a:p>
        </p:txBody>
      </p:sp>
    </p:spTree>
    <p:extLst>
      <p:ext uri="{BB962C8B-B14F-4D97-AF65-F5344CB8AC3E}">
        <p14:creationId xmlns:p14="http://schemas.microsoft.com/office/powerpoint/2010/main" val="3007378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A0D277C4-8480-1F85-9C95-A8E0D205E44F}"/>
              </a:ext>
            </a:extLst>
          </p:cNvPr>
          <p:cNvGrpSpPr/>
          <p:nvPr/>
        </p:nvGrpSpPr>
        <p:grpSpPr>
          <a:xfrm>
            <a:off x="10480091" y="5689600"/>
            <a:ext cx="1711909" cy="1174066"/>
            <a:chOff x="10480091" y="5689600"/>
            <a:chExt cx="1711909" cy="1174066"/>
          </a:xfrm>
        </p:grpSpPr>
        <p:pic>
          <p:nvPicPr>
            <p:cNvPr id="6" name="Picture 5">
              <a:extLst>
                <a:ext uri="{FF2B5EF4-FFF2-40B4-BE49-F238E27FC236}">
                  <a16:creationId xmlns:a16="http://schemas.microsoft.com/office/drawing/2014/main" id="{2C037B29-D1C4-F523-C867-D29D3B1EA401}"/>
                </a:ext>
              </a:extLst>
            </p:cNvPr>
            <p:cNvPicPr>
              <a:picLocks noChangeAspect="1"/>
            </p:cNvPicPr>
            <p:nvPr/>
          </p:nvPicPr>
          <p:blipFill>
            <a:blip r:embed="rId3"/>
            <a:stretch>
              <a:fillRect/>
            </a:stretch>
          </p:blipFill>
          <p:spPr>
            <a:xfrm>
              <a:off x="10642411" y="5736634"/>
              <a:ext cx="1506045" cy="1080000"/>
            </a:xfrm>
            <a:prstGeom prst="rect">
              <a:avLst/>
            </a:prstGeom>
          </p:spPr>
        </p:pic>
        <p:sp>
          <p:nvSpPr>
            <p:cNvPr id="42" name="Rectangle 41">
              <a:extLst>
                <a:ext uri="{FF2B5EF4-FFF2-40B4-BE49-F238E27FC236}">
                  <a16:creationId xmlns:a16="http://schemas.microsoft.com/office/drawing/2014/main" id="{B7ABCF28-FBA5-9072-9022-CF49BFE2023D}"/>
                </a:ext>
              </a:extLst>
            </p:cNvPr>
            <p:cNvSpPr/>
            <p:nvPr/>
          </p:nvSpPr>
          <p:spPr>
            <a:xfrm>
              <a:off x="10480091" y="5689600"/>
              <a:ext cx="988009" cy="1162547"/>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01AF0B0F-4CDD-6F48-CDC2-EF4108C0F561}"/>
                </a:ext>
              </a:extLst>
            </p:cNvPr>
            <p:cNvSpPr/>
            <p:nvPr/>
          </p:nvSpPr>
          <p:spPr>
            <a:xfrm>
              <a:off x="11468100" y="5689601"/>
              <a:ext cx="723900" cy="510264"/>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B9279B9B-6E29-688A-1F12-218B86DF73C2}"/>
                </a:ext>
              </a:extLst>
            </p:cNvPr>
            <p:cNvSpPr/>
            <p:nvPr/>
          </p:nvSpPr>
          <p:spPr>
            <a:xfrm>
              <a:off x="11790988" y="6199865"/>
              <a:ext cx="401011" cy="663801"/>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extLst>
                <a:ext uri="{FF2B5EF4-FFF2-40B4-BE49-F238E27FC236}">
                  <a16:creationId xmlns:a16="http://schemas.microsoft.com/office/drawing/2014/main" id="{7A058D48-9572-548A-64DD-F0E5D6ED8270}"/>
                </a:ext>
              </a:extLst>
            </p:cNvPr>
            <p:cNvSpPr/>
            <p:nvPr/>
          </p:nvSpPr>
          <p:spPr>
            <a:xfrm>
              <a:off x="11468100" y="6235377"/>
              <a:ext cx="322889" cy="60738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6" name="Picture 25">
            <a:extLst>
              <a:ext uri="{FF2B5EF4-FFF2-40B4-BE49-F238E27FC236}">
                <a16:creationId xmlns:a16="http://schemas.microsoft.com/office/drawing/2014/main" id="{B7DDC083-7691-8167-1350-91B2F46B3076}"/>
              </a:ext>
            </a:extLst>
          </p:cNvPr>
          <p:cNvPicPr>
            <a:picLocks noChangeAspect="1"/>
          </p:cNvPicPr>
          <p:nvPr/>
        </p:nvPicPr>
        <p:blipFill>
          <a:blip r:embed="rId4"/>
          <a:stretch>
            <a:fillRect/>
          </a:stretch>
        </p:blipFill>
        <p:spPr>
          <a:xfrm>
            <a:off x="0" y="1071471"/>
            <a:ext cx="12192000" cy="5422755"/>
          </a:xfrm>
          <a:prstGeom prst="rect">
            <a:avLst/>
          </a:prstGeom>
        </p:spPr>
      </p:pic>
      <p:sp>
        <p:nvSpPr>
          <p:cNvPr id="32" name="Title 1">
            <a:extLst>
              <a:ext uri="{FF2B5EF4-FFF2-40B4-BE49-F238E27FC236}">
                <a16:creationId xmlns:a16="http://schemas.microsoft.com/office/drawing/2014/main" id="{D7E144CB-CD07-A22F-F65F-5C7F679C5EA4}"/>
              </a:ext>
            </a:extLst>
          </p:cNvPr>
          <p:cNvSpPr>
            <a:spLocks noGrp="1"/>
          </p:cNvSpPr>
          <p:nvPr>
            <p:ph type="title"/>
          </p:nvPr>
        </p:nvSpPr>
        <p:spPr>
          <a:xfrm>
            <a:off x="0" y="41365"/>
            <a:ext cx="11468100" cy="1834732"/>
          </a:xfrm>
        </p:spPr>
        <p:txBody>
          <a:bodyPr/>
          <a:lstStyle/>
          <a:p>
            <a:r>
              <a:rPr lang="en-US" sz="3600" dirty="0"/>
              <a:t>Fabricability: </a:t>
            </a:r>
            <a:br>
              <a:rPr lang="en-US" sz="3600" dirty="0"/>
            </a:br>
            <a:r>
              <a:rPr lang="en-US" sz="3200" dirty="0"/>
              <a:t>Check if the walls can be lifted by KUKA robots?  </a:t>
            </a:r>
          </a:p>
          <a:p>
            <a:endParaRPr lang="en-US" sz="3600" dirty="0"/>
          </a:p>
        </p:txBody>
      </p:sp>
    </p:spTree>
    <p:extLst>
      <p:ext uri="{BB962C8B-B14F-4D97-AF65-F5344CB8AC3E}">
        <p14:creationId xmlns:p14="http://schemas.microsoft.com/office/powerpoint/2010/main" val="1901904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A0D277C4-8480-1F85-9C95-A8E0D205E44F}"/>
              </a:ext>
            </a:extLst>
          </p:cNvPr>
          <p:cNvGrpSpPr/>
          <p:nvPr/>
        </p:nvGrpSpPr>
        <p:grpSpPr>
          <a:xfrm>
            <a:off x="10480091" y="5689600"/>
            <a:ext cx="1711909" cy="1174066"/>
            <a:chOff x="10480091" y="5689600"/>
            <a:chExt cx="1711909" cy="1174066"/>
          </a:xfrm>
        </p:grpSpPr>
        <p:pic>
          <p:nvPicPr>
            <p:cNvPr id="6" name="Picture 5">
              <a:extLst>
                <a:ext uri="{FF2B5EF4-FFF2-40B4-BE49-F238E27FC236}">
                  <a16:creationId xmlns:a16="http://schemas.microsoft.com/office/drawing/2014/main" id="{2C037B29-D1C4-F523-C867-D29D3B1EA401}"/>
                </a:ext>
              </a:extLst>
            </p:cNvPr>
            <p:cNvPicPr>
              <a:picLocks noChangeAspect="1"/>
            </p:cNvPicPr>
            <p:nvPr/>
          </p:nvPicPr>
          <p:blipFill>
            <a:blip r:embed="rId3"/>
            <a:stretch>
              <a:fillRect/>
            </a:stretch>
          </p:blipFill>
          <p:spPr>
            <a:xfrm>
              <a:off x="10642411" y="5736634"/>
              <a:ext cx="1506045" cy="1080000"/>
            </a:xfrm>
            <a:prstGeom prst="rect">
              <a:avLst/>
            </a:prstGeom>
          </p:spPr>
        </p:pic>
        <p:sp>
          <p:nvSpPr>
            <p:cNvPr id="42" name="Rectangle 41">
              <a:extLst>
                <a:ext uri="{FF2B5EF4-FFF2-40B4-BE49-F238E27FC236}">
                  <a16:creationId xmlns:a16="http://schemas.microsoft.com/office/drawing/2014/main" id="{B7ABCF28-FBA5-9072-9022-CF49BFE2023D}"/>
                </a:ext>
              </a:extLst>
            </p:cNvPr>
            <p:cNvSpPr/>
            <p:nvPr/>
          </p:nvSpPr>
          <p:spPr>
            <a:xfrm>
              <a:off x="10480091" y="5689600"/>
              <a:ext cx="988009" cy="1162547"/>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01AF0B0F-4CDD-6F48-CDC2-EF4108C0F561}"/>
                </a:ext>
              </a:extLst>
            </p:cNvPr>
            <p:cNvSpPr/>
            <p:nvPr/>
          </p:nvSpPr>
          <p:spPr>
            <a:xfrm>
              <a:off x="11468100" y="5689601"/>
              <a:ext cx="723900" cy="510264"/>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B9279B9B-6E29-688A-1F12-218B86DF73C2}"/>
                </a:ext>
              </a:extLst>
            </p:cNvPr>
            <p:cNvSpPr/>
            <p:nvPr/>
          </p:nvSpPr>
          <p:spPr>
            <a:xfrm>
              <a:off x="11790988" y="6199865"/>
              <a:ext cx="401011" cy="663801"/>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extLst>
                <a:ext uri="{FF2B5EF4-FFF2-40B4-BE49-F238E27FC236}">
                  <a16:creationId xmlns:a16="http://schemas.microsoft.com/office/drawing/2014/main" id="{7A058D48-9572-548A-64DD-F0E5D6ED8270}"/>
                </a:ext>
              </a:extLst>
            </p:cNvPr>
            <p:cNvSpPr/>
            <p:nvPr/>
          </p:nvSpPr>
          <p:spPr>
            <a:xfrm>
              <a:off x="11468100" y="6235377"/>
              <a:ext cx="322889" cy="60738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6" name="Picture 25">
            <a:extLst>
              <a:ext uri="{FF2B5EF4-FFF2-40B4-BE49-F238E27FC236}">
                <a16:creationId xmlns:a16="http://schemas.microsoft.com/office/drawing/2014/main" id="{B7DDC083-7691-8167-1350-91B2F46B3076}"/>
              </a:ext>
            </a:extLst>
          </p:cNvPr>
          <p:cNvPicPr>
            <a:picLocks noChangeAspect="1"/>
          </p:cNvPicPr>
          <p:nvPr/>
        </p:nvPicPr>
        <p:blipFill>
          <a:blip r:embed="rId4"/>
          <a:stretch>
            <a:fillRect/>
          </a:stretch>
        </p:blipFill>
        <p:spPr>
          <a:xfrm>
            <a:off x="0" y="1071471"/>
            <a:ext cx="12192000" cy="5422755"/>
          </a:xfrm>
          <a:prstGeom prst="rect">
            <a:avLst/>
          </a:prstGeom>
        </p:spPr>
      </p:pic>
      <p:sp>
        <p:nvSpPr>
          <p:cNvPr id="32" name="Title 1">
            <a:extLst>
              <a:ext uri="{FF2B5EF4-FFF2-40B4-BE49-F238E27FC236}">
                <a16:creationId xmlns:a16="http://schemas.microsoft.com/office/drawing/2014/main" id="{D7E144CB-CD07-A22F-F65F-5C7F679C5EA4}"/>
              </a:ext>
            </a:extLst>
          </p:cNvPr>
          <p:cNvSpPr>
            <a:spLocks noGrp="1"/>
          </p:cNvSpPr>
          <p:nvPr>
            <p:ph type="title"/>
          </p:nvPr>
        </p:nvSpPr>
        <p:spPr>
          <a:xfrm>
            <a:off x="0" y="41365"/>
            <a:ext cx="11468100" cy="1834732"/>
          </a:xfrm>
        </p:spPr>
        <p:txBody>
          <a:bodyPr/>
          <a:lstStyle/>
          <a:p>
            <a:r>
              <a:rPr lang="en-US" sz="3600" dirty="0"/>
              <a:t>Fabricability: </a:t>
            </a:r>
            <a:br>
              <a:rPr lang="en-US" sz="3600" dirty="0"/>
            </a:br>
            <a:r>
              <a:rPr lang="en-US" sz="3200" dirty="0"/>
              <a:t>Check if the walls can be lifted by KUKA robots?  </a:t>
            </a:r>
          </a:p>
          <a:p>
            <a:endParaRPr lang="en-US" sz="3600" dirty="0"/>
          </a:p>
        </p:txBody>
      </p:sp>
      <p:sp>
        <p:nvSpPr>
          <p:cNvPr id="2" name="Rectangle 1">
            <a:extLst>
              <a:ext uri="{FF2B5EF4-FFF2-40B4-BE49-F238E27FC236}">
                <a16:creationId xmlns:a16="http://schemas.microsoft.com/office/drawing/2014/main" id="{EA535E20-5922-6A50-9AD8-8123BFF6C816}"/>
              </a:ext>
            </a:extLst>
          </p:cNvPr>
          <p:cNvSpPr/>
          <p:nvPr/>
        </p:nvSpPr>
        <p:spPr>
          <a:xfrm>
            <a:off x="57956" y="5058662"/>
            <a:ext cx="5396089" cy="1591733"/>
          </a:xfrm>
          <a:prstGeom prst="rect">
            <a:avLst/>
          </a:prstGeom>
          <a:noFill/>
          <a:ln w="28575">
            <a:solidFill>
              <a:srgbClr val="C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DE"/>
          </a:p>
        </p:txBody>
      </p:sp>
    </p:spTree>
    <p:extLst>
      <p:ext uri="{BB962C8B-B14F-4D97-AF65-F5344CB8AC3E}">
        <p14:creationId xmlns:p14="http://schemas.microsoft.com/office/powerpoint/2010/main" val="4282519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A0D277C4-8480-1F85-9C95-A8E0D205E44F}"/>
              </a:ext>
            </a:extLst>
          </p:cNvPr>
          <p:cNvGrpSpPr/>
          <p:nvPr/>
        </p:nvGrpSpPr>
        <p:grpSpPr>
          <a:xfrm>
            <a:off x="10480091" y="5689600"/>
            <a:ext cx="1711909" cy="1174066"/>
            <a:chOff x="10480091" y="5689600"/>
            <a:chExt cx="1711909" cy="1174066"/>
          </a:xfrm>
        </p:grpSpPr>
        <p:pic>
          <p:nvPicPr>
            <p:cNvPr id="6" name="Picture 5">
              <a:extLst>
                <a:ext uri="{FF2B5EF4-FFF2-40B4-BE49-F238E27FC236}">
                  <a16:creationId xmlns:a16="http://schemas.microsoft.com/office/drawing/2014/main" id="{2C037B29-D1C4-F523-C867-D29D3B1EA401}"/>
                </a:ext>
              </a:extLst>
            </p:cNvPr>
            <p:cNvPicPr>
              <a:picLocks noChangeAspect="1"/>
            </p:cNvPicPr>
            <p:nvPr/>
          </p:nvPicPr>
          <p:blipFill>
            <a:blip r:embed="rId3"/>
            <a:stretch>
              <a:fillRect/>
            </a:stretch>
          </p:blipFill>
          <p:spPr>
            <a:xfrm>
              <a:off x="10642411" y="5736634"/>
              <a:ext cx="1506045" cy="1080000"/>
            </a:xfrm>
            <a:prstGeom prst="rect">
              <a:avLst/>
            </a:prstGeom>
          </p:spPr>
        </p:pic>
        <p:sp>
          <p:nvSpPr>
            <p:cNvPr id="42" name="Rectangle 41">
              <a:extLst>
                <a:ext uri="{FF2B5EF4-FFF2-40B4-BE49-F238E27FC236}">
                  <a16:creationId xmlns:a16="http://schemas.microsoft.com/office/drawing/2014/main" id="{B7ABCF28-FBA5-9072-9022-CF49BFE2023D}"/>
                </a:ext>
              </a:extLst>
            </p:cNvPr>
            <p:cNvSpPr/>
            <p:nvPr/>
          </p:nvSpPr>
          <p:spPr>
            <a:xfrm>
              <a:off x="10480091" y="5689600"/>
              <a:ext cx="988009" cy="1162547"/>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01AF0B0F-4CDD-6F48-CDC2-EF4108C0F561}"/>
                </a:ext>
              </a:extLst>
            </p:cNvPr>
            <p:cNvSpPr/>
            <p:nvPr/>
          </p:nvSpPr>
          <p:spPr>
            <a:xfrm>
              <a:off x="11468100" y="5689601"/>
              <a:ext cx="723900" cy="510264"/>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B9279B9B-6E29-688A-1F12-218B86DF73C2}"/>
                </a:ext>
              </a:extLst>
            </p:cNvPr>
            <p:cNvSpPr/>
            <p:nvPr/>
          </p:nvSpPr>
          <p:spPr>
            <a:xfrm>
              <a:off x="11790988" y="6199865"/>
              <a:ext cx="401011" cy="663801"/>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extLst>
                <a:ext uri="{FF2B5EF4-FFF2-40B4-BE49-F238E27FC236}">
                  <a16:creationId xmlns:a16="http://schemas.microsoft.com/office/drawing/2014/main" id="{7A058D48-9572-548A-64DD-F0E5D6ED8270}"/>
                </a:ext>
              </a:extLst>
            </p:cNvPr>
            <p:cNvSpPr/>
            <p:nvPr/>
          </p:nvSpPr>
          <p:spPr>
            <a:xfrm>
              <a:off x="11468100" y="6235377"/>
              <a:ext cx="322889" cy="60738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4" name="Picture 23">
            <a:extLst>
              <a:ext uri="{FF2B5EF4-FFF2-40B4-BE49-F238E27FC236}">
                <a16:creationId xmlns:a16="http://schemas.microsoft.com/office/drawing/2014/main" id="{014309B1-8213-8127-9E93-44E6F4915CD7}"/>
              </a:ext>
            </a:extLst>
          </p:cNvPr>
          <p:cNvPicPr>
            <a:picLocks noChangeAspect="1"/>
          </p:cNvPicPr>
          <p:nvPr/>
        </p:nvPicPr>
        <p:blipFill>
          <a:blip r:embed="rId4"/>
          <a:stretch>
            <a:fillRect/>
          </a:stretch>
        </p:blipFill>
        <p:spPr>
          <a:xfrm>
            <a:off x="43544" y="958731"/>
            <a:ext cx="12192000" cy="5465379"/>
          </a:xfrm>
          <a:prstGeom prst="rect">
            <a:avLst/>
          </a:prstGeom>
        </p:spPr>
      </p:pic>
      <p:sp>
        <p:nvSpPr>
          <p:cNvPr id="9" name="Title 1">
            <a:extLst>
              <a:ext uri="{FF2B5EF4-FFF2-40B4-BE49-F238E27FC236}">
                <a16:creationId xmlns:a16="http://schemas.microsoft.com/office/drawing/2014/main" id="{471B8F68-6FF8-8599-1C6E-8A7B46DA9266}"/>
              </a:ext>
            </a:extLst>
          </p:cNvPr>
          <p:cNvSpPr>
            <a:spLocks noGrp="1"/>
          </p:cNvSpPr>
          <p:nvPr>
            <p:ph type="title"/>
          </p:nvPr>
        </p:nvSpPr>
        <p:spPr>
          <a:xfrm>
            <a:off x="0" y="41365"/>
            <a:ext cx="11468100" cy="1834732"/>
          </a:xfrm>
        </p:spPr>
        <p:txBody>
          <a:bodyPr/>
          <a:lstStyle/>
          <a:p>
            <a:r>
              <a:rPr lang="en-US" sz="3600" dirty="0"/>
              <a:t>Natural Light: </a:t>
            </a:r>
            <a:br>
              <a:rPr lang="en-US" sz="3600" dirty="0"/>
            </a:br>
            <a:r>
              <a:rPr lang="en-US" sz="3200" dirty="0"/>
              <a:t>Check the proportion between window area and space are.</a:t>
            </a:r>
            <a:endParaRPr lang="en-US" sz="3600" dirty="0"/>
          </a:p>
        </p:txBody>
      </p:sp>
    </p:spTree>
    <p:extLst>
      <p:ext uri="{BB962C8B-B14F-4D97-AF65-F5344CB8AC3E}">
        <p14:creationId xmlns:p14="http://schemas.microsoft.com/office/powerpoint/2010/main" val="898484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Kép 8">
            <a:extLst>
              <a:ext uri="{FF2B5EF4-FFF2-40B4-BE49-F238E27FC236}">
                <a16:creationId xmlns:a16="http://schemas.microsoft.com/office/drawing/2014/main" id="{05479C3B-CE5E-4F36-8F41-A00C7BC19FE3}"/>
              </a:ext>
            </a:extLst>
          </p:cNvPr>
          <p:cNvPicPr>
            <a:picLocks noChangeAspect="1"/>
          </p:cNvPicPr>
          <p:nvPr/>
        </p:nvPicPr>
        <p:blipFill>
          <a:blip r:embed="rId3"/>
          <a:stretch>
            <a:fillRect/>
          </a:stretch>
        </p:blipFill>
        <p:spPr>
          <a:xfrm>
            <a:off x="1645820" y="2129742"/>
            <a:ext cx="9795513" cy="2076064"/>
          </a:xfrm>
          <a:prstGeom prst="rect">
            <a:avLst/>
          </a:prstGeom>
        </p:spPr>
      </p:pic>
    </p:spTree>
    <p:extLst>
      <p:ext uri="{BB962C8B-B14F-4D97-AF65-F5344CB8AC3E}">
        <p14:creationId xmlns:p14="http://schemas.microsoft.com/office/powerpoint/2010/main" val="2918207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Kép 2" descr="A képen szöveg látható&#10;&#10;Automatikusan generált leírás">
            <a:extLst>
              <a:ext uri="{FF2B5EF4-FFF2-40B4-BE49-F238E27FC236}">
                <a16:creationId xmlns:a16="http://schemas.microsoft.com/office/drawing/2014/main" id="{77B42110-10FD-43B8-AE97-31A41B0AB2CD}"/>
              </a:ext>
            </a:extLst>
          </p:cNvPr>
          <p:cNvPicPr>
            <a:picLocks noChangeAspect="1"/>
          </p:cNvPicPr>
          <p:nvPr/>
        </p:nvPicPr>
        <p:blipFill>
          <a:blip r:embed="rId3"/>
          <a:stretch>
            <a:fillRect/>
          </a:stretch>
        </p:blipFill>
        <p:spPr>
          <a:xfrm>
            <a:off x="1933938" y="955610"/>
            <a:ext cx="8098130" cy="4946779"/>
          </a:xfrm>
          <a:prstGeom prst="rect">
            <a:avLst/>
          </a:prstGeom>
        </p:spPr>
      </p:pic>
    </p:spTree>
    <p:extLst>
      <p:ext uri="{BB962C8B-B14F-4D97-AF65-F5344CB8AC3E}">
        <p14:creationId xmlns:p14="http://schemas.microsoft.com/office/powerpoint/2010/main" val="2999258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54EB89D9-0406-486F-912D-A514EC25C343}"/>
              </a:ext>
            </a:extLst>
          </p:cNvPr>
          <p:cNvPicPr>
            <a:picLocks noChangeAspect="1"/>
          </p:cNvPicPr>
          <p:nvPr/>
        </p:nvPicPr>
        <p:blipFill>
          <a:blip r:embed="rId3"/>
          <a:stretch>
            <a:fillRect/>
          </a:stretch>
        </p:blipFill>
        <p:spPr>
          <a:xfrm>
            <a:off x="1791707" y="115746"/>
            <a:ext cx="8608586" cy="6331352"/>
          </a:xfrm>
          <a:prstGeom prst="rect">
            <a:avLst/>
          </a:prstGeom>
        </p:spPr>
      </p:pic>
    </p:spTree>
    <p:extLst>
      <p:ext uri="{BB962C8B-B14F-4D97-AF65-F5344CB8AC3E}">
        <p14:creationId xmlns:p14="http://schemas.microsoft.com/office/powerpoint/2010/main" val="6140031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p:txBody>
          <a:bodyPr/>
          <a:lstStyle/>
          <a:p>
            <a:r>
              <a:rPr lang="en-US" dirty="0"/>
              <a:t>Conclusion</a:t>
            </a:r>
          </a:p>
          <a:p>
            <a:endParaRPr lang="en-US" dirty="0"/>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p:txBody>
          <a:bodyPr/>
          <a:lstStyle/>
          <a:p>
            <a:r>
              <a:rPr lang="en-US" sz="1800" dirty="0"/>
              <a:t>With the use of parsers we have been able to create linked data out of an IFC. </a:t>
            </a:r>
          </a:p>
          <a:p>
            <a:r>
              <a:rPr lang="en-US" sz="1800" dirty="0"/>
              <a:t>With SHACL we have been able to validate the data.</a:t>
            </a:r>
          </a:p>
          <a:p>
            <a:r>
              <a:rPr lang="en-US" sz="1800" dirty="0"/>
              <a:t>With the automated BCF output we have a closed loop workflow for generating regulation issues and handing them to the designer, independent of the discipline.</a:t>
            </a:r>
          </a:p>
          <a:p>
            <a:endParaRPr lang="en-US" sz="1800" dirty="0"/>
          </a:p>
        </p:txBody>
      </p:sp>
      <p:sp>
        <p:nvSpPr>
          <p:cNvPr id="4" name="Text Placeholder 3">
            <a:extLst>
              <a:ext uri="{FF2B5EF4-FFF2-40B4-BE49-F238E27FC236}">
                <a16:creationId xmlns:a16="http://schemas.microsoft.com/office/drawing/2014/main" id="{E1A59C11-3050-4901-B63B-0164B191B9E5}"/>
              </a:ext>
            </a:extLst>
          </p:cNvPr>
          <p:cNvSpPr>
            <a:spLocks noGrp="1"/>
          </p:cNvSpPr>
          <p:nvPr>
            <p:ph type="body" sz="quarter" idx="11"/>
          </p:nvPr>
        </p:nvSpPr>
        <p:spPr/>
        <p:txBody>
          <a:bodyPr/>
          <a:lstStyle/>
          <a:p>
            <a:r>
              <a:rPr lang="en-US" dirty="0"/>
              <a:t>Team8</a:t>
            </a:r>
          </a:p>
        </p:txBody>
      </p:sp>
      <p:pic>
        <p:nvPicPr>
          <p:cNvPr id="20" name="Picture Placeholder 8" descr="close up of bridge">
            <a:extLst>
              <a:ext uri="{FF2B5EF4-FFF2-40B4-BE49-F238E27FC236}">
                <a16:creationId xmlns:a16="http://schemas.microsoft.com/office/drawing/2014/main" id="{2EC47CED-7A85-4080-9C7C-3921E48924A7}"/>
              </a:ext>
            </a:extLst>
          </p:cNvPr>
          <p:cNvPicPr>
            <a:picLocks noGrp="1" noChangeAspect="1"/>
          </p:cNvPicPr>
          <p:nvPr>
            <p:ph type="pic" sz="quarter" idx="13"/>
          </p:nvPr>
        </p:nvPicPr>
        <p:blipFill rotWithShape="1">
          <a:blip r:embed="rId3"/>
          <a:srcRect l="17082" r="17082"/>
          <a:stretch/>
        </p:blipFill>
        <p:spPr>
          <a:xfrm>
            <a:off x="5888038" y="533400"/>
            <a:ext cx="5541962" cy="5611813"/>
          </a:xfrm>
        </p:spPr>
      </p:pic>
      <p:pic>
        <p:nvPicPr>
          <p:cNvPr id="6" name="Picture 5" descr="A white board with writing on it&#10;&#10;Description automatically generated with low confidence">
            <a:extLst>
              <a:ext uri="{FF2B5EF4-FFF2-40B4-BE49-F238E27FC236}">
                <a16:creationId xmlns:a16="http://schemas.microsoft.com/office/drawing/2014/main" id="{316AEC20-6D69-CDBA-56F4-FE091C40B120}"/>
              </a:ext>
            </a:extLst>
          </p:cNvPr>
          <p:cNvPicPr>
            <a:picLocks noChangeAspect="1"/>
          </p:cNvPicPr>
          <p:nvPr/>
        </p:nvPicPr>
        <p:blipFill>
          <a:blip r:embed="rId4"/>
          <a:stretch>
            <a:fillRect/>
          </a:stretch>
        </p:blipFill>
        <p:spPr>
          <a:xfrm>
            <a:off x="5483672" y="1800533"/>
            <a:ext cx="6450875" cy="3256935"/>
          </a:xfrm>
          <a:prstGeom prst="rect">
            <a:avLst/>
          </a:prstGeom>
        </p:spPr>
      </p:pic>
    </p:spTree>
    <p:extLst>
      <p:ext uri="{BB962C8B-B14F-4D97-AF65-F5344CB8AC3E}">
        <p14:creationId xmlns:p14="http://schemas.microsoft.com/office/powerpoint/2010/main" val="715534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standing next to a robot&#10;&#10;Description automatically generated with low confidence">
            <a:extLst>
              <a:ext uri="{FF2B5EF4-FFF2-40B4-BE49-F238E27FC236}">
                <a16:creationId xmlns:a16="http://schemas.microsoft.com/office/drawing/2014/main" id="{A6E7C3D1-B300-1C56-BD79-3268A3C3DC0E}"/>
              </a:ext>
            </a:extLst>
          </p:cNvPr>
          <p:cNvPicPr>
            <a:picLocks noGrp="1" noChangeAspect="1"/>
          </p:cNvPicPr>
          <p:nvPr>
            <p:ph type="pic" sz="quarter" idx="10"/>
          </p:nvPr>
        </p:nvPicPr>
        <p:blipFill>
          <a:blip r:embed="rId3"/>
          <a:srcRect l="15360" r="15360"/>
          <a:stretch>
            <a:fillRect/>
          </a:stretch>
        </p:blipFill>
        <p:spPr/>
      </p:pic>
      <p:sp>
        <p:nvSpPr>
          <p:cNvPr id="8" name="Text Placeholder 7">
            <a:extLst>
              <a:ext uri="{FF2B5EF4-FFF2-40B4-BE49-F238E27FC236}">
                <a16:creationId xmlns:a16="http://schemas.microsoft.com/office/drawing/2014/main" id="{FC138F1D-9D95-B50C-5CAF-13A1B825337B}"/>
              </a:ext>
            </a:extLst>
          </p:cNvPr>
          <p:cNvSpPr>
            <a:spLocks noGrp="1"/>
          </p:cNvSpPr>
          <p:nvPr>
            <p:ph type="body" sz="quarter" idx="12"/>
          </p:nvPr>
        </p:nvSpPr>
        <p:spPr>
          <a:xfrm>
            <a:off x="660400" y="2044700"/>
            <a:ext cx="5191760" cy="3560763"/>
          </a:xfrm>
        </p:spPr>
        <p:txBody>
          <a:bodyPr/>
          <a:lstStyle/>
          <a:p>
            <a:r>
              <a:rPr lang="nl-NL" dirty="0"/>
              <a:t>Add User Interface for the requirement part</a:t>
            </a:r>
          </a:p>
          <a:p>
            <a:r>
              <a:rPr lang="nl-NL" dirty="0"/>
              <a:t>Autopopulate the data in the model, instead of plain messaging to design</a:t>
            </a:r>
          </a:p>
          <a:p>
            <a:pPr lvl="1"/>
            <a:r>
              <a:rPr lang="nl-NL" dirty="0"/>
              <a:t>“autoresolve problem”</a:t>
            </a:r>
          </a:p>
          <a:p>
            <a:r>
              <a:rPr lang="en-GB" dirty="0"/>
              <a:t>Standardize building industry</a:t>
            </a:r>
          </a:p>
        </p:txBody>
      </p:sp>
      <p:sp>
        <p:nvSpPr>
          <p:cNvPr id="6" name="Title 5">
            <a:extLst>
              <a:ext uri="{FF2B5EF4-FFF2-40B4-BE49-F238E27FC236}">
                <a16:creationId xmlns:a16="http://schemas.microsoft.com/office/drawing/2014/main" id="{A17821DF-9BEF-BC57-4BAE-F13B2A970140}"/>
              </a:ext>
            </a:extLst>
          </p:cNvPr>
          <p:cNvSpPr>
            <a:spLocks noGrp="1"/>
          </p:cNvSpPr>
          <p:nvPr>
            <p:ph type="title"/>
          </p:nvPr>
        </p:nvSpPr>
        <p:spPr/>
        <p:txBody>
          <a:bodyPr/>
          <a:lstStyle/>
          <a:p>
            <a:r>
              <a:rPr lang="nl-NL" dirty="0"/>
              <a:t>Future work</a:t>
            </a:r>
            <a:endParaRPr lang="en-GB" dirty="0"/>
          </a:p>
        </p:txBody>
      </p:sp>
    </p:spTree>
    <p:extLst>
      <p:ext uri="{BB962C8B-B14F-4D97-AF65-F5344CB8AC3E}">
        <p14:creationId xmlns:p14="http://schemas.microsoft.com/office/powerpoint/2010/main" val="1118751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Contents</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dirty="0"/>
              <a:t>Team</a:t>
            </a:r>
          </a:p>
          <a:p>
            <a:r>
              <a:rPr lang="en-US" dirty="0"/>
              <a:t>Problem statement</a:t>
            </a:r>
          </a:p>
          <a:p>
            <a:r>
              <a:rPr lang="en-US" dirty="0"/>
              <a:t>Process </a:t>
            </a:r>
          </a:p>
          <a:p>
            <a:r>
              <a:rPr lang="en-US" dirty="0"/>
              <a:t>Solution</a:t>
            </a:r>
          </a:p>
          <a:p>
            <a:r>
              <a:rPr lang="en-US" dirty="0"/>
              <a:t>Future work</a:t>
            </a:r>
          </a:p>
        </p:txBody>
      </p:sp>
      <p:pic>
        <p:nvPicPr>
          <p:cNvPr id="11" name="Picture Placeholder 10" descr="close up of building">
            <a:extLst>
              <a:ext uri="{FF2B5EF4-FFF2-40B4-BE49-F238E27FC236}">
                <a16:creationId xmlns:a16="http://schemas.microsoft.com/office/drawing/2014/main" id="{1CE2008D-DBCE-465F-90DA-B28A4E525131}"/>
              </a:ext>
            </a:extLst>
          </p:cNvPr>
          <p:cNvPicPr>
            <a:picLocks noGrp="1" noChangeAspect="1"/>
          </p:cNvPicPr>
          <p:nvPr>
            <p:ph type="pic" sz="quarter" idx="10"/>
          </p:nvPr>
        </p:nvPicPr>
        <p:blipFill>
          <a:blip r:embed="rId3"/>
          <a:srcRect l="15351" r="15351"/>
          <a:stretch>
            <a:fillRect/>
          </a:stretch>
        </p:blipFill>
        <p:spPr/>
      </p:pic>
    </p:spTree>
    <p:extLst>
      <p:ext uri="{BB962C8B-B14F-4D97-AF65-F5344CB8AC3E}">
        <p14:creationId xmlns:p14="http://schemas.microsoft.com/office/powerpoint/2010/main" val="1341901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A6E7C3D1-B300-1C56-BD79-3268A3C3DC0E}"/>
              </a:ext>
            </a:extLst>
          </p:cNvPr>
          <p:cNvPicPr>
            <a:picLocks noGrp="1" noChangeAspect="1"/>
          </p:cNvPicPr>
          <p:nvPr>
            <p:ph type="pic" sz="quarter" idx="10"/>
          </p:nvPr>
        </p:nvPicPr>
        <p:blipFill>
          <a:blip r:embed="rId3"/>
          <a:srcRect l="12867" r="12867"/>
          <a:stretch/>
        </p:blipFill>
        <p:spPr>
          <a:xfrm>
            <a:off x="5733416" y="624239"/>
            <a:ext cx="5855754" cy="5631571"/>
          </a:xfrm>
        </p:spPr>
      </p:pic>
      <p:sp>
        <p:nvSpPr>
          <p:cNvPr id="8" name="Text Placeholder 7">
            <a:extLst>
              <a:ext uri="{FF2B5EF4-FFF2-40B4-BE49-F238E27FC236}">
                <a16:creationId xmlns:a16="http://schemas.microsoft.com/office/drawing/2014/main" id="{FC138F1D-9D95-B50C-5CAF-13A1B825337B}"/>
              </a:ext>
            </a:extLst>
          </p:cNvPr>
          <p:cNvSpPr>
            <a:spLocks noGrp="1"/>
          </p:cNvSpPr>
          <p:nvPr>
            <p:ph type="body" sz="quarter" idx="12"/>
          </p:nvPr>
        </p:nvSpPr>
        <p:spPr/>
        <p:txBody>
          <a:bodyPr/>
          <a:lstStyle/>
          <a:p>
            <a:pPr>
              <a:spcBef>
                <a:spcPts val="0"/>
              </a:spcBef>
            </a:pPr>
            <a:r>
              <a:rPr lang="nl-NL" dirty="0"/>
              <a:t>Learned something		</a:t>
            </a:r>
            <a:r>
              <a:rPr lang="en-GB" sz="2800" dirty="0">
                <a:solidFill>
                  <a:srgbClr val="00B050"/>
                </a:solidFill>
                <a:sym typeface="Wingdings" panose="05000000000000000000" pitchFamily="2" charset="2"/>
              </a:rPr>
              <a:t></a:t>
            </a:r>
            <a:endParaRPr lang="nl-NL" sz="2800" dirty="0">
              <a:solidFill>
                <a:srgbClr val="00B050"/>
              </a:solidFill>
            </a:endParaRPr>
          </a:p>
          <a:p>
            <a:pPr>
              <a:spcBef>
                <a:spcPts val="0"/>
              </a:spcBef>
            </a:pPr>
            <a:r>
              <a:rPr lang="nl-NL" dirty="0"/>
              <a:t>Had fun			</a:t>
            </a:r>
            <a:r>
              <a:rPr lang="en-GB" sz="2800" dirty="0">
                <a:solidFill>
                  <a:srgbClr val="00B050"/>
                </a:solidFill>
                <a:sym typeface="Wingdings" panose="05000000000000000000" pitchFamily="2" charset="2"/>
              </a:rPr>
              <a:t></a:t>
            </a:r>
            <a:endParaRPr lang="nl-NL" sz="2800" dirty="0"/>
          </a:p>
          <a:p>
            <a:pPr>
              <a:spcBef>
                <a:spcPts val="0"/>
              </a:spcBef>
            </a:pPr>
            <a:r>
              <a:rPr lang="en-GB" dirty="0"/>
              <a:t>Interacted in meaningful way	</a:t>
            </a:r>
            <a:r>
              <a:rPr lang="en-GB" sz="2800" dirty="0">
                <a:solidFill>
                  <a:srgbClr val="00B050"/>
                </a:solidFill>
                <a:sym typeface="Wingdings" panose="05000000000000000000" pitchFamily="2" charset="2"/>
              </a:rPr>
              <a:t></a:t>
            </a:r>
            <a:endParaRPr lang="en-GB" dirty="0"/>
          </a:p>
          <a:p>
            <a:pPr>
              <a:spcBef>
                <a:spcPts val="0"/>
              </a:spcBef>
            </a:pPr>
            <a:r>
              <a:rPr lang="en-GB" dirty="0"/>
              <a:t>Fully operational product	</a:t>
            </a:r>
            <a:r>
              <a:rPr lang="en-GB" sz="2800" dirty="0">
                <a:solidFill>
                  <a:srgbClr val="FF0000"/>
                </a:solidFill>
                <a:sym typeface="Wingdings" panose="05000000000000000000" pitchFamily="2" charset="2"/>
              </a:rPr>
              <a:t></a:t>
            </a:r>
            <a:endParaRPr lang="en-GB" dirty="0">
              <a:solidFill>
                <a:srgbClr val="FF0000"/>
              </a:solidFill>
            </a:endParaRPr>
          </a:p>
          <a:p>
            <a:pPr>
              <a:spcBef>
                <a:spcPts val="0"/>
              </a:spcBef>
            </a:pPr>
            <a:r>
              <a:rPr lang="en-GB" dirty="0"/>
              <a:t>Have #1 position		</a:t>
            </a:r>
            <a:r>
              <a:rPr lang="en-GB" b="1" dirty="0"/>
              <a:t>TBD</a:t>
            </a:r>
            <a:r>
              <a:rPr lang="en-GB" sz="2800" b="1" dirty="0"/>
              <a:t> </a:t>
            </a:r>
          </a:p>
        </p:txBody>
      </p:sp>
      <p:sp>
        <p:nvSpPr>
          <p:cNvPr id="6" name="Title 5">
            <a:extLst>
              <a:ext uri="{FF2B5EF4-FFF2-40B4-BE49-F238E27FC236}">
                <a16:creationId xmlns:a16="http://schemas.microsoft.com/office/drawing/2014/main" id="{A17821DF-9BEF-BC57-4BAE-F13B2A970140}"/>
              </a:ext>
            </a:extLst>
          </p:cNvPr>
          <p:cNvSpPr>
            <a:spLocks noGrp="1"/>
          </p:cNvSpPr>
          <p:nvPr>
            <p:ph type="title"/>
          </p:nvPr>
        </p:nvSpPr>
        <p:spPr>
          <a:xfrm>
            <a:off x="660399" y="805213"/>
            <a:ext cx="11307824" cy="830997"/>
          </a:xfrm>
        </p:spPr>
        <p:txBody>
          <a:bodyPr/>
          <a:lstStyle/>
          <a:p>
            <a:r>
              <a:rPr lang="nl-NL" dirty="0"/>
              <a:t>Compliance check Hackathon experience</a:t>
            </a:r>
            <a:endParaRPr lang="en-GB" dirty="0"/>
          </a:p>
        </p:txBody>
      </p:sp>
    </p:spTree>
    <p:extLst>
      <p:ext uri="{BB962C8B-B14F-4D97-AF65-F5344CB8AC3E}">
        <p14:creationId xmlns:p14="http://schemas.microsoft.com/office/powerpoint/2010/main" val="3026810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971C21-3B0D-CEBE-0013-1D31BC3856EB}"/>
              </a:ext>
            </a:extLst>
          </p:cNvPr>
          <p:cNvSpPr>
            <a:spLocks noGrp="1"/>
          </p:cNvSpPr>
          <p:nvPr>
            <p:ph type="body" sz="quarter" idx="10"/>
          </p:nvPr>
        </p:nvSpPr>
        <p:spPr/>
        <p:txBody>
          <a:bodyPr/>
          <a:lstStyle/>
          <a:p>
            <a:r>
              <a:rPr lang="nl-NL" b="1" dirty="0">
                <a:solidFill>
                  <a:schemeClr val="accent4"/>
                </a:solidFill>
              </a:rPr>
              <a:t>Team8;</a:t>
            </a:r>
          </a:p>
          <a:p>
            <a:pPr>
              <a:lnSpc>
                <a:spcPct val="100000"/>
              </a:lnSpc>
              <a:spcBef>
                <a:spcPts val="0"/>
              </a:spcBef>
            </a:pPr>
            <a:r>
              <a:rPr lang="nl-NL" sz="2000" dirty="0">
                <a:solidFill>
                  <a:schemeClr val="tx1"/>
                </a:solidFill>
              </a:rPr>
              <a:t>Adam</a:t>
            </a:r>
          </a:p>
          <a:p>
            <a:pPr>
              <a:lnSpc>
                <a:spcPct val="100000"/>
              </a:lnSpc>
              <a:spcBef>
                <a:spcPts val="0"/>
              </a:spcBef>
            </a:pPr>
            <a:r>
              <a:rPr lang="nl-NL" sz="2000" dirty="0">
                <a:solidFill>
                  <a:schemeClr val="tx1"/>
                </a:solidFill>
              </a:rPr>
              <a:t>Detlev</a:t>
            </a:r>
          </a:p>
          <a:p>
            <a:pPr>
              <a:lnSpc>
                <a:spcPct val="100000"/>
              </a:lnSpc>
              <a:spcBef>
                <a:spcPts val="0"/>
              </a:spcBef>
            </a:pPr>
            <a:r>
              <a:rPr lang="nl-NL" sz="2000" dirty="0">
                <a:solidFill>
                  <a:schemeClr val="tx1"/>
                </a:solidFill>
              </a:rPr>
              <a:t>Deillza</a:t>
            </a:r>
          </a:p>
          <a:p>
            <a:pPr>
              <a:lnSpc>
                <a:spcPct val="100000"/>
              </a:lnSpc>
              <a:spcBef>
                <a:spcPts val="0"/>
              </a:spcBef>
            </a:pPr>
            <a:r>
              <a:rPr lang="nl-NL" sz="2000" dirty="0">
                <a:solidFill>
                  <a:schemeClr val="tx1"/>
                </a:solidFill>
              </a:rPr>
              <a:t>Dimitris</a:t>
            </a:r>
          </a:p>
          <a:p>
            <a:endParaRPr lang="en-GB" dirty="0"/>
          </a:p>
        </p:txBody>
      </p:sp>
      <p:sp>
        <p:nvSpPr>
          <p:cNvPr id="4" name="Picture Placeholder 3">
            <a:extLst>
              <a:ext uri="{FF2B5EF4-FFF2-40B4-BE49-F238E27FC236}">
                <a16:creationId xmlns:a16="http://schemas.microsoft.com/office/drawing/2014/main" id="{3A57AA3E-BC7C-F2C1-B31D-C6A025F3CF21}"/>
              </a:ext>
            </a:extLst>
          </p:cNvPr>
          <p:cNvSpPr>
            <a:spLocks noGrp="1"/>
          </p:cNvSpPr>
          <p:nvPr>
            <p:ph type="pic" sz="quarter" idx="13"/>
          </p:nvPr>
        </p:nvSpPr>
        <p:spPr/>
      </p:sp>
      <p:sp>
        <p:nvSpPr>
          <p:cNvPr id="5" name="Title 4">
            <a:extLst>
              <a:ext uri="{FF2B5EF4-FFF2-40B4-BE49-F238E27FC236}">
                <a16:creationId xmlns:a16="http://schemas.microsoft.com/office/drawing/2014/main" id="{C773E470-CB78-3C9A-8607-FAE281A8864E}"/>
              </a:ext>
            </a:extLst>
          </p:cNvPr>
          <p:cNvSpPr>
            <a:spLocks noGrp="1"/>
          </p:cNvSpPr>
          <p:nvPr>
            <p:ph type="title"/>
          </p:nvPr>
        </p:nvSpPr>
        <p:spPr/>
        <p:txBody>
          <a:bodyPr/>
          <a:lstStyle/>
          <a:p>
            <a:r>
              <a:rPr lang="nl-NL" dirty="0"/>
              <a:t>Questions</a:t>
            </a:r>
            <a:endParaRPr lang="en-GB" dirty="0"/>
          </a:p>
        </p:txBody>
      </p:sp>
      <p:pic>
        <p:nvPicPr>
          <p:cNvPr id="9" name="Picture 8">
            <a:extLst>
              <a:ext uri="{FF2B5EF4-FFF2-40B4-BE49-F238E27FC236}">
                <a16:creationId xmlns:a16="http://schemas.microsoft.com/office/drawing/2014/main" id="{55811C33-D850-AB5B-3CC2-BDE8AE37F204}"/>
              </a:ext>
            </a:extLst>
          </p:cNvPr>
          <p:cNvPicPr>
            <a:picLocks noChangeAspect="1"/>
          </p:cNvPicPr>
          <p:nvPr/>
        </p:nvPicPr>
        <p:blipFill>
          <a:blip r:embed="rId3"/>
          <a:stretch>
            <a:fillRect/>
          </a:stretch>
        </p:blipFill>
        <p:spPr>
          <a:xfrm flipH="1">
            <a:off x="7742872" y="3514725"/>
            <a:ext cx="4330700" cy="3248025"/>
          </a:xfrm>
          <a:prstGeom prst="rect">
            <a:avLst/>
          </a:prstGeom>
        </p:spPr>
      </p:pic>
      <p:pic>
        <p:nvPicPr>
          <p:cNvPr id="11" name="Picture 10">
            <a:extLst>
              <a:ext uri="{FF2B5EF4-FFF2-40B4-BE49-F238E27FC236}">
                <a16:creationId xmlns:a16="http://schemas.microsoft.com/office/drawing/2014/main" id="{CB0FB46B-DF8A-27FA-DD26-A7A0123E12AF}"/>
              </a:ext>
            </a:extLst>
          </p:cNvPr>
          <p:cNvPicPr>
            <a:picLocks noChangeAspect="1"/>
          </p:cNvPicPr>
          <p:nvPr/>
        </p:nvPicPr>
        <p:blipFill>
          <a:blip r:embed="rId4"/>
          <a:stretch>
            <a:fillRect/>
          </a:stretch>
        </p:blipFill>
        <p:spPr>
          <a:xfrm>
            <a:off x="4791074" y="1401106"/>
            <a:ext cx="4330700" cy="3248025"/>
          </a:xfrm>
          <a:prstGeom prst="rect">
            <a:avLst/>
          </a:prstGeom>
        </p:spPr>
      </p:pic>
      <p:pic>
        <p:nvPicPr>
          <p:cNvPr id="7" name="Picture 6">
            <a:extLst>
              <a:ext uri="{FF2B5EF4-FFF2-40B4-BE49-F238E27FC236}">
                <a16:creationId xmlns:a16="http://schemas.microsoft.com/office/drawing/2014/main" id="{A92D2284-477E-39DD-0A39-9861522F1B1E}"/>
              </a:ext>
            </a:extLst>
          </p:cNvPr>
          <p:cNvPicPr>
            <a:picLocks noChangeAspect="1"/>
          </p:cNvPicPr>
          <p:nvPr/>
        </p:nvPicPr>
        <p:blipFill>
          <a:blip r:embed="rId5"/>
          <a:stretch>
            <a:fillRect/>
          </a:stretch>
        </p:blipFill>
        <p:spPr>
          <a:xfrm>
            <a:off x="8715375" y="1636210"/>
            <a:ext cx="3358197" cy="2518648"/>
          </a:xfrm>
          <a:prstGeom prst="rect">
            <a:avLst/>
          </a:prstGeom>
        </p:spPr>
      </p:pic>
    </p:spTree>
    <p:extLst>
      <p:ext uri="{BB962C8B-B14F-4D97-AF65-F5344CB8AC3E}">
        <p14:creationId xmlns:p14="http://schemas.microsoft.com/office/powerpoint/2010/main" val="442257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5E00E06-6F18-89FB-7916-52673AA351F0}"/>
              </a:ext>
            </a:extLst>
          </p:cNvPr>
          <p:cNvSpPr>
            <a:spLocks noGrp="1"/>
          </p:cNvSpPr>
          <p:nvPr>
            <p:ph type="pic" sz="quarter" idx="10"/>
          </p:nvPr>
        </p:nvSpPr>
        <p:spPr/>
      </p:sp>
      <p:sp>
        <p:nvSpPr>
          <p:cNvPr id="9" name="Text Placeholder 8">
            <a:extLst>
              <a:ext uri="{FF2B5EF4-FFF2-40B4-BE49-F238E27FC236}">
                <a16:creationId xmlns:a16="http://schemas.microsoft.com/office/drawing/2014/main" id="{69AEF0EF-A23B-A479-D43A-AD6B2048D86C}"/>
              </a:ext>
            </a:extLst>
          </p:cNvPr>
          <p:cNvSpPr>
            <a:spLocks noGrp="1"/>
          </p:cNvSpPr>
          <p:nvPr>
            <p:ph type="body" sz="quarter" idx="11"/>
          </p:nvPr>
        </p:nvSpPr>
        <p:spPr/>
        <p:txBody>
          <a:bodyPr/>
          <a:lstStyle/>
          <a:p>
            <a:endParaRPr lang="en-GB"/>
          </a:p>
        </p:txBody>
      </p:sp>
      <p:sp>
        <p:nvSpPr>
          <p:cNvPr id="7" name="Title 6">
            <a:extLst>
              <a:ext uri="{FF2B5EF4-FFF2-40B4-BE49-F238E27FC236}">
                <a16:creationId xmlns:a16="http://schemas.microsoft.com/office/drawing/2014/main" id="{F148787E-916D-FD62-983A-734195CC5A09}"/>
              </a:ext>
            </a:extLst>
          </p:cNvPr>
          <p:cNvSpPr>
            <a:spLocks noGrp="1"/>
          </p:cNvSpPr>
          <p:nvPr>
            <p:ph type="title"/>
          </p:nvPr>
        </p:nvSpPr>
        <p:spPr/>
        <p:txBody>
          <a:bodyPr/>
          <a:lstStyle/>
          <a:p>
            <a:endParaRPr lang="en-GB"/>
          </a:p>
        </p:txBody>
      </p:sp>
      <p:pic>
        <p:nvPicPr>
          <p:cNvPr id="1026" name="Picture 2">
            <a:extLst>
              <a:ext uri="{FF2B5EF4-FFF2-40B4-BE49-F238E27FC236}">
                <a16:creationId xmlns:a16="http://schemas.microsoft.com/office/drawing/2014/main" id="{40ACCD03-B942-16EB-ED36-77E89CCC2E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633" b="10633"/>
          <a:stretch/>
        </p:blipFill>
        <p:spPr bwMode="auto">
          <a:xfrm>
            <a:off x="-1" y="-1"/>
            <a:ext cx="12192001"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916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8" name="Group 77">
            <a:extLst>
              <a:ext uri="{FF2B5EF4-FFF2-40B4-BE49-F238E27FC236}">
                <a16:creationId xmlns:a16="http://schemas.microsoft.com/office/drawing/2014/main" id="{D54A35E3-C239-215E-16FB-95D01E2DF171}"/>
              </a:ext>
            </a:extLst>
          </p:cNvPr>
          <p:cNvGrpSpPr/>
          <p:nvPr/>
        </p:nvGrpSpPr>
        <p:grpSpPr>
          <a:xfrm>
            <a:off x="3385149" y="539411"/>
            <a:ext cx="4815848" cy="5779178"/>
            <a:chOff x="3502876" y="539411"/>
            <a:chExt cx="4815848" cy="5779178"/>
          </a:xfrm>
        </p:grpSpPr>
        <p:sp>
          <p:nvSpPr>
            <p:cNvPr id="57" name="Rectangle 56">
              <a:extLst>
                <a:ext uri="{FF2B5EF4-FFF2-40B4-BE49-F238E27FC236}">
                  <a16:creationId xmlns:a16="http://schemas.microsoft.com/office/drawing/2014/main" id="{14337FB4-FF56-634B-4BBB-0164DDCCA320}"/>
                </a:ext>
              </a:extLst>
            </p:cNvPr>
            <p:cNvSpPr/>
            <p:nvPr/>
          </p:nvSpPr>
          <p:spPr>
            <a:xfrm>
              <a:off x="3502876" y="539411"/>
              <a:ext cx="4815848" cy="577917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5281336" y="1003771"/>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p:cNvCxnSpPr>
            <p:nvPr/>
          </p:nvCxnSpPr>
          <p:spPr>
            <a:xfrm flipH="1">
              <a:off x="7557471" y="3597010"/>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4" idx="2"/>
              <a:endCxn id="63" idx="0"/>
            </p:cNvCxnSpPr>
            <p:nvPr/>
          </p:nvCxnSpPr>
          <p:spPr>
            <a:xfrm flipH="1">
              <a:off x="5929335" y="1723771"/>
              <a:ext cx="1" cy="5085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63" idx="2"/>
              <a:endCxn id="65" idx="0"/>
            </p:cNvCxnSpPr>
            <p:nvPr/>
          </p:nvCxnSpPr>
          <p:spPr>
            <a:xfrm rot="5400000">
              <a:off x="4853405" y="2381536"/>
              <a:ext cx="505191" cy="1646671"/>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Title 1">
              <a:extLst>
                <a:ext uri="{FF2B5EF4-FFF2-40B4-BE49-F238E27FC236}">
                  <a16:creationId xmlns:a16="http://schemas.microsoft.com/office/drawing/2014/main" id="{AD01CCC7-33C9-A8BE-ABA7-7C52DDCF7A41}"/>
                </a:ext>
              </a:extLst>
            </p:cNvPr>
            <p:cNvSpPr txBox="1">
              <a:spLocks/>
            </p:cNvSpPr>
            <p:nvPr/>
          </p:nvSpPr>
          <p:spPr>
            <a:xfrm>
              <a:off x="4499314" y="5751930"/>
              <a:ext cx="3321194" cy="564824"/>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sz="3200" dirty="0" err="1"/>
                <a:t>BIMReq</a:t>
              </a:r>
              <a:r>
                <a:rPr lang="en-US" sz="3200" dirty="0"/>
                <a:t> ontology </a:t>
              </a:r>
            </a:p>
            <a:p>
              <a:endParaRPr lang="en-US" sz="3200" dirty="0"/>
            </a:p>
          </p:txBody>
        </p:sp>
        <p:sp>
          <p:nvSpPr>
            <p:cNvPr id="63" name="Rectangle 62">
              <a:extLst>
                <a:ext uri="{FF2B5EF4-FFF2-40B4-BE49-F238E27FC236}">
                  <a16:creationId xmlns:a16="http://schemas.microsoft.com/office/drawing/2014/main" id="{D1CC7F7B-9954-D53C-8069-1B1B6ED8B530}"/>
                </a:ext>
              </a:extLst>
            </p:cNvPr>
            <p:cNvSpPr/>
            <p:nvPr/>
          </p:nvSpPr>
          <p:spPr>
            <a:xfrm>
              <a:off x="5281335" y="2232276"/>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sp>
          <p:nvSpPr>
            <p:cNvPr id="64" name="Rectangle 63">
              <a:extLst>
                <a:ext uri="{FF2B5EF4-FFF2-40B4-BE49-F238E27FC236}">
                  <a16:creationId xmlns:a16="http://schemas.microsoft.com/office/drawing/2014/main" id="{FD0F46FF-8BFD-F2B3-88C9-1771FF38F86F}"/>
                </a:ext>
              </a:extLst>
            </p:cNvPr>
            <p:cNvSpPr/>
            <p:nvPr/>
          </p:nvSpPr>
          <p:spPr>
            <a:xfrm>
              <a:off x="5280800"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weight</a:t>
              </a:r>
              <a:endParaRPr lang="en-GB" dirty="0"/>
            </a:p>
          </p:txBody>
        </p:sp>
        <p:sp>
          <p:nvSpPr>
            <p:cNvPr id="65" name="Rectangle 64">
              <a:extLst>
                <a:ext uri="{FF2B5EF4-FFF2-40B4-BE49-F238E27FC236}">
                  <a16:creationId xmlns:a16="http://schemas.microsoft.com/office/drawing/2014/main" id="{D56B6BEA-AC79-600E-CE3C-F8215A0C96FB}"/>
                </a:ext>
              </a:extLst>
            </p:cNvPr>
            <p:cNvSpPr/>
            <p:nvPr/>
          </p:nvSpPr>
          <p:spPr>
            <a:xfrm>
              <a:off x="3634664"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area</a:t>
              </a:r>
              <a:endParaRPr lang="en-GB" dirty="0"/>
            </a:p>
          </p:txBody>
        </p:sp>
        <p:sp>
          <p:nvSpPr>
            <p:cNvPr id="66" name="Rectangle 65">
              <a:extLst>
                <a:ext uri="{FF2B5EF4-FFF2-40B4-BE49-F238E27FC236}">
                  <a16:creationId xmlns:a16="http://schemas.microsoft.com/office/drawing/2014/main" id="{95C62E02-4356-26B9-61D4-6E3424FCE4CE}"/>
                </a:ext>
              </a:extLst>
            </p:cNvPr>
            <p:cNvSpPr/>
            <p:nvPr/>
          </p:nvSpPr>
          <p:spPr>
            <a:xfrm>
              <a:off x="6927471"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material </a:t>
              </a:r>
              <a:endParaRPr lang="en-GB" dirty="0"/>
            </a:p>
          </p:txBody>
        </p:sp>
        <p:cxnSp>
          <p:nvCxnSpPr>
            <p:cNvPr id="67" name="Straight Arrow Connector 34">
              <a:extLst>
                <a:ext uri="{FF2B5EF4-FFF2-40B4-BE49-F238E27FC236}">
                  <a16:creationId xmlns:a16="http://schemas.microsoft.com/office/drawing/2014/main" id="{9AB25B31-F4F0-B707-BCA5-191C0A0FBAAA}"/>
                </a:ext>
              </a:extLst>
            </p:cNvPr>
            <p:cNvCxnSpPr>
              <a:cxnSpLocks/>
              <a:stCxn id="63" idx="2"/>
              <a:endCxn id="64" idx="0"/>
            </p:cNvCxnSpPr>
            <p:nvPr/>
          </p:nvCxnSpPr>
          <p:spPr>
            <a:xfrm rot="5400000">
              <a:off x="5676473" y="3204604"/>
              <a:ext cx="505191" cy="535"/>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34">
              <a:extLst>
                <a:ext uri="{FF2B5EF4-FFF2-40B4-BE49-F238E27FC236}">
                  <a16:creationId xmlns:a16="http://schemas.microsoft.com/office/drawing/2014/main" id="{95616451-A8D8-29F0-88C9-2CA1AB760E21}"/>
                </a:ext>
              </a:extLst>
            </p:cNvPr>
            <p:cNvCxnSpPr>
              <a:cxnSpLocks/>
              <a:stCxn id="63" idx="2"/>
              <a:endCxn id="66" idx="0"/>
            </p:cNvCxnSpPr>
            <p:nvPr/>
          </p:nvCxnSpPr>
          <p:spPr>
            <a:xfrm rot="16200000" flipH="1">
              <a:off x="6499808" y="2381803"/>
              <a:ext cx="505191" cy="1646136"/>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FCD713C1-7E51-20D5-C3C1-8A968B1CBEA3}"/>
                </a:ext>
              </a:extLst>
            </p:cNvPr>
            <p:cNvSpPr/>
            <p:nvPr/>
          </p:nvSpPr>
          <p:spPr>
            <a:xfrm>
              <a:off x="4458000" y="46836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volume</a:t>
              </a:r>
              <a:endParaRPr lang="en-GB" dirty="0"/>
            </a:p>
          </p:txBody>
        </p:sp>
        <p:sp>
          <p:nvSpPr>
            <p:cNvPr id="70" name="Rectangle 69">
              <a:extLst>
                <a:ext uri="{FF2B5EF4-FFF2-40B4-BE49-F238E27FC236}">
                  <a16:creationId xmlns:a16="http://schemas.microsoft.com/office/drawing/2014/main" id="{C5455040-0F63-20F7-8B0A-43F8CE1A27B5}"/>
                </a:ext>
              </a:extLst>
            </p:cNvPr>
            <p:cNvSpPr/>
            <p:nvPr/>
          </p:nvSpPr>
          <p:spPr>
            <a:xfrm>
              <a:off x="6104403" y="4682658"/>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density</a:t>
              </a:r>
              <a:endParaRPr lang="en-GB" dirty="0"/>
            </a:p>
          </p:txBody>
        </p:sp>
        <p:cxnSp>
          <p:nvCxnSpPr>
            <p:cNvPr id="71" name="Straight Arrow Connector 34">
              <a:extLst>
                <a:ext uri="{FF2B5EF4-FFF2-40B4-BE49-F238E27FC236}">
                  <a16:creationId xmlns:a16="http://schemas.microsoft.com/office/drawing/2014/main" id="{D7C7590F-545C-09E3-6F53-BD56E8E02605}"/>
                </a:ext>
              </a:extLst>
            </p:cNvPr>
            <p:cNvCxnSpPr>
              <a:cxnSpLocks/>
              <a:stCxn id="64" idx="2"/>
              <a:endCxn id="70" idx="0"/>
            </p:cNvCxnSpPr>
            <p:nvPr/>
          </p:nvCxnSpPr>
          <p:spPr>
            <a:xfrm rot="16200000" flipH="1">
              <a:off x="6088006" y="4018260"/>
              <a:ext cx="505191" cy="823603"/>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34">
              <a:extLst>
                <a:ext uri="{FF2B5EF4-FFF2-40B4-BE49-F238E27FC236}">
                  <a16:creationId xmlns:a16="http://schemas.microsoft.com/office/drawing/2014/main" id="{89112FE4-9ACF-16A7-DE2E-78DD50E089CA}"/>
                </a:ext>
              </a:extLst>
            </p:cNvPr>
            <p:cNvCxnSpPr>
              <a:cxnSpLocks/>
              <a:stCxn id="64" idx="2"/>
              <a:endCxn id="69" idx="0"/>
            </p:cNvCxnSpPr>
            <p:nvPr/>
          </p:nvCxnSpPr>
          <p:spPr>
            <a:xfrm rot="5400000">
              <a:off x="5264300" y="4019167"/>
              <a:ext cx="506200" cy="822800"/>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199D945-3A14-AA48-C1E9-E42CC07EE4BC}"/>
              </a:ext>
            </a:extLst>
          </p:cNvPr>
          <p:cNvGrpSpPr>
            <a:grpSpLocks noChangeAspect="1"/>
          </p:cNvGrpSpPr>
          <p:nvPr/>
        </p:nvGrpSpPr>
        <p:grpSpPr>
          <a:xfrm>
            <a:off x="70801" y="1910848"/>
            <a:ext cx="3360817" cy="3036305"/>
            <a:chOff x="70801" y="2715625"/>
            <a:chExt cx="3360817" cy="3036305"/>
          </a:xfrm>
        </p:grpSpPr>
        <p:pic>
          <p:nvPicPr>
            <p:cNvPr id="10" name="Picture 9">
              <a:extLst>
                <a:ext uri="{FF2B5EF4-FFF2-40B4-BE49-F238E27FC236}">
                  <a16:creationId xmlns:a16="http://schemas.microsoft.com/office/drawing/2014/main" id="{DAA23A21-3383-391C-C042-AA33D4F4E8E2}"/>
                </a:ext>
              </a:extLst>
            </p:cNvPr>
            <p:cNvPicPr>
              <a:picLocks noChangeAspect="1"/>
            </p:cNvPicPr>
            <p:nvPr/>
          </p:nvPicPr>
          <p:blipFill>
            <a:blip r:embed="rId5"/>
            <a:stretch>
              <a:fillRect/>
            </a:stretch>
          </p:blipFill>
          <p:spPr>
            <a:xfrm>
              <a:off x="70801" y="2715625"/>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1" name="Picture 10">
              <a:extLst>
                <a:ext uri="{FF2B5EF4-FFF2-40B4-BE49-F238E27FC236}">
                  <a16:creationId xmlns:a16="http://schemas.microsoft.com/office/drawing/2014/main" id="{442A6C0C-C49A-2E64-367F-AEF1822D2430}"/>
                </a:ext>
              </a:extLst>
            </p:cNvPr>
            <p:cNvPicPr>
              <a:picLocks noChangeAspect="1"/>
            </p:cNvPicPr>
            <p:nvPr/>
          </p:nvPicPr>
          <p:blipFill>
            <a:blip r:embed="rId6"/>
            <a:stretch>
              <a:fillRect/>
            </a:stretch>
          </p:blipFill>
          <p:spPr>
            <a:xfrm>
              <a:off x="828932" y="3190962"/>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2" name="Picture 11">
              <a:extLst>
                <a:ext uri="{FF2B5EF4-FFF2-40B4-BE49-F238E27FC236}">
                  <a16:creationId xmlns:a16="http://schemas.microsoft.com/office/drawing/2014/main" id="{EAE1AF58-EBCA-F5B1-BA47-2A42414BD409}"/>
                </a:ext>
              </a:extLst>
            </p:cNvPr>
            <p:cNvPicPr>
              <a:picLocks noChangeAspect="1"/>
            </p:cNvPicPr>
            <p:nvPr/>
          </p:nvPicPr>
          <p:blipFill>
            <a:blip r:embed="rId7"/>
            <a:stretch>
              <a:fillRect/>
            </a:stretch>
          </p:blipFill>
          <p:spPr>
            <a:xfrm>
              <a:off x="1631618" y="3607812"/>
              <a:ext cx="1800000" cy="214411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grpSp>
    </p:spTree>
    <p:extLst>
      <p:ext uri="{BB962C8B-B14F-4D97-AF65-F5344CB8AC3E}">
        <p14:creationId xmlns:p14="http://schemas.microsoft.com/office/powerpoint/2010/main" val="1754777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a:alphaModFix amt="60000"/>
          </a:blip>
          <a:srcRect t="6729" r="33992" b="40721"/>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p:txBody>
          <a:bodyPr/>
          <a:lstStyle/>
          <a:p>
            <a:pPr rtl="0" eaLnBrk="1" latinLnBrk="0" hangingPunct="1"/>
            <a:r>
              <a:rPr lang="en-US" sz="4800" kern="1200" dirty="0">
                <a:effectLst/>
                <a:latin typeface="Calibri Light" panose="020F0302020204030204" pitchFamily="34" charset="0"/>
                <a:ea typeface="+mn-ea"/>
                <a:cs typeface="+mn-cs"/>
              </a:rPr>
              <a:t>Results from last year</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399" y="805213"/>
            <a:ext cx="5607235" cy="830997"/>
          </a:xfrm>
        </p:spPr>
        <p:txBody>
          <a:bodyPr/>
          <a:lstStyle/>
          <a:p>
            <a:r>
              <a:rPr lang="en-US" dirty="0"/>
              <a:t>Problem statement</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3"/>
          <a:srcRect l="22544" r="22544"/>
          <a:stretch>
            <a:fillRect/>
          </a:stretch>
        </p:blipFill>
        <p:spPr/>
      </p:pic>
      <p:sp>
        <p:nvSpPr>
          <p:cNvPr id="10" name="Text Placeholder 9">
            <a:extLst>
              <a:ext uri="{FF2B5EF4-FFF2-40B4-BE49-F238E27FC236}">
                <a16:creationId xmlns:a16="http://schemas.microsoft.com/office/drawing/2014/main" id="{4428CF4A-30C1-D0A7-2D8E-213798B0E3AC}"/>
              </a:ext>
            </a:extLst>
          </p:cNvPr>
          <p:cNvSpPr>
            <a:spLocks noGrp="1"/>
          </p:cNvSpPr>
          <p:nvPr>
            <p:ph type="body" sz="quarter" idx="12"/>
          </p:nvPr>
        </p:nvSpPr>
        <p:spPr>
          <a:xfrm>
            <a:off x="660399" y="2044700"/>
            <a:ext cx="6025535" cy="3560763"/>
          </a:xfrm>
        </p:spPr>
        <p:txBody>
          <a:bodyPr/>
          <a:lstStyle/>
          <a:p>
            <a:r>
              <a:rPr lang="nl-NL" b="1" dirty="0">
                <a:effectLst/>
                <a:latin typeface="Calibri" panose="020F0502020204030204" pitchFamily="34" charset="0"/>
              </a:rPr>
              <a:t>Challenge 5: Ontology-based Compliance Checking</a:t>
            </a:r>
            <a:endParaRPr lang="nl-NL" sz="1800" dirty="0">
              <a:solidFill>
                <a:srgbClr val="24292F"/>
              </a:solidFill>
              <a:effectLst/>
              <a:latin typeface="-apple-system"/>
            </a:endParaRPr>
          </a:p>
          <a:p>
            <a:r>
              <a:rPr lang="nl-NL" sz="1800" dirty="0">
                <a:solidFill>
                  <a:srgbClr val="24292F"/>
                </a:solidFill>
                <a:effectLst/>
                <a:latin typeface="-apple-system"/>
              </a:rPr>
              <a:t>Automated compliance checking is the “capstone” challenge for automation in the construction sector because it requires applicants to offer building models of sufficient quality to answer external scrutiny of both prescriptive and performance normative regulations. </a:t>
            </a:r>
          </a:p>
          <a:p>
            <a:r>
              <a:rPr lang="nl-NL" sz="1800" dirty="0">
                <a:solidFill>
                  <a:srgbClr val="24292F"/>
                </a:solidFill>
                <a:effectLst/>
                <a:latin typeface="-apple-system"/>
              </a:rPr>
              <a:t>Since there is a difference of language between the normative domain and the applicant domain, there is often an intermediate dictionary/thesaurus. There is little agreement on the form that these three bodies of knowledge should take, and it is unlikely that all three will be in a common form. </a:t>
            </a:r>
            <a:endParaRPr lang="en-GB" sz="2400" dirty="0"/>
          </a:p>
        </p:txBody>
      </p:sp>
    </p:spTree>
    <p:extLst>
      <p:ext uri="{BB962C8B-B14F-4D97-AF65-F5344CB8AC3E}">
        <p14:creationId xmlns:p14="http://schemas.microsoft.com/office/powerpoint/2010/main" val="29639585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Growth by sector</a:t>
            </a:r>
          </a:p>
        </p:txBody>
      </p:sp>
      <p:graphicFrame>
        <p:nvGraphicFramePr>
          <p:cNvPr id="16" name="Content Placeholder 5" descr="chart">
            <a:extLst>
              <a:ext uri="{FF2B5EF4-FFF2-40B4-BE49-F238E27FC236}">
                <a16:creationId xmlns:a16="http://schemas.microsoft.com/office/drawing/2014/main" id="{BBB34574-6177-4514-8D8E-C0DCBFBE0D93}"/>
              </a:ext>
            </a:extLst>
          </p:cNvPr>
          <p:cNvGraphicFramePr>
            <a:graphicFrameLocks/>
          </p:cNvGraphicFramePr>
          <p:nvPr>
            <p:extLst>
              <p:ext uri="{D42A27DB-BD31-4B8C-83A1-F6EECF244321}">
                <p14:modId xmlns:p14="http://schemas.microsoft.com/office/powerpoint/2010/main" val="1141465937"/>
              </p:ext>
            </p:extLst>
          </p:nvPr>
        </p:nvGraphicFramePr>
        <p:xfrm>
          <a:off x="784225" y="1954646"/>
          <a:ext cx="10623550" cy="4089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007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Growth by sector </a:t>
            </a:r>
          </a:p>
        </p:txBody>
      </p:sp>
      <p:graphicFrame>
        <p:nvGraphicFramePr>
          <p:cNvPr id="8" name="Table 4">
            <a:extLst>
              <a:ext uri="{FF2B5EF4-FFF2-40B4-BE49-F238E27FC236}">
                <a16:creationId xmlns:a16="http://schemas.microsoft.com/office/drawing/2014/main" id="{9A8E8C2A-A8BD-45E2-9295-7C18164F12B0}"/>
              </a:ext>
            </a:extLst>
          </p:cNvPr>
          <p:cNvGraphicFramePr>
            <a:graphicFrameLocks/>
          </p:cNvGraphicFramePr>
          <p:nvPr>
            <p:extLst>
              <p:ext uri="{D42A27DB-BD31-4B8C-83A1-F6EECF244321}">
                <p14:modId xmlns:p14="http://schemas.microsoft.com/office/powerpoint/2010/main" val="54750625"/>
              </p:ext>
            </p:extLst>
          </p:nvPr>
        </p:nvGraphicFramePr>
        <p:xfrm>
          <a:off x="1028700" y="2239282"/>
          <a:ext cx="10134600" cy="3429000"/>
        </p:xfrm>
        <a:graphic>
          <a:graphicData uri="http://schemas.openxmlformats.org/drawingml/2006/table">
            <a:tbl>
              <a:tblPr firstRow="1">
                <a:tableStyleId>{69012ECD-51FC-41F1-AA8D-1B2483CD663E}</a:tableStyleId>
              </a:tblPr>
              <a:tblGrid>
                <a:gridCol w="2026920">
                  <a:extLst>
                    <a:ext uri="{9D8B030D-6E8A-4147-A177-3AD203B41FA5}">
                      <a16:colId xmlns:a16="http://schemas.microsoft.com/office/drawing/2014/main" val="1689330750"/>
                    </a:ext>
                  </a:extLst>
                </a:gridCol>
                <a:gridCol w="2026920">
                  <a:extLst>
                    <a:ext uri="{9D8B030D-6E8A-4147-A177-3AD203B41FA5}">
                      <a16:colId xmlns:a16="http://schemas.microsoft.com/office/drawing/2014/main" val="2660631934"/>
                    </a:ext>
                  </a:extLst>
                </a:gridCol>
                <a:gridCol w="2026920">
                  <a:extLst>
                    <a:ext uri="{9D8B030D-6E8A-4147-A177-3AD203B41FA5}">
                      <a16:colId xmlns:a16="http://schemas.microsoft.com/office/drawing/2014/main" val="3909717689"/>
                    </a:ext>
                  </a:extLst>
                </a:gridCol>
                <a:gridCol w="2026920">
                  <a:extLst>
                    <a:ext uri="{9D8B030D-6E8A-4147-A177-3AD203B41FA5}">
                      <a16:colId xmlns:a16="http://schemas.microsoft.com/office/drawing/2014/main" val="1603189107"/>
                    </a:ext>
                  </a:extLst>
                </a:gridCol>
                <a:gridCol w="2026920">
                  <a:extLst>
                    <a:ext uri="{9D8B030D-6E8A-4147-A177-3AD203B41FA5}">
                      <a16:colId xmlns:a16="http://schemas.microsoft.com/office/drawing/2014/main" val="1897606603"/>
                    </a:ext>
                  </a:extLst>
                </a:gridCol>
              </a:tblGrid>
              <a:tr h="571500">
                <a:tc>
                  <a:txBody>
                    <a:bodyPr/>
                    <a:lstStyle/>
                    <a:p>
                      <a:endParaRPr lang="en-US" dirty="0">
                        <a:latin typeface="+mn-lt"/>
                        <a:cs typeface="Biome Light" panose="020B0303030204020804" pitchFamily="34" charset="0"/>
                      </a:endParaRPr>
                    </a:p>
                  </a:txBody>
                  <a:tcPr anchor="ctr">
                    <a:lnL w="6350" cap="flat" cmpd="sng" algn="ctr">
                      <a:noFill/>
                      <a:prstDash val="solid"/>
                      <a:miter lim="800000"/>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Q1</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Q2</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Q3</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Q4</a:t>
                      </a:r>
                      <a:endParaRPr lang="en-US" sz="1600" dirty="0">
                        <a:solidFill>
                          <a:schemeClr val="tx1"/>
                        </a:solidFill>
                        <a:latin typeface="+mn-lt"/>
                        <a:cs typeface="Biome Light" panose="020B0303030204020804" pitchFamily="34" charset="0"/>
                      </a:endParaRPr>
                    </a:p>
                  </a:txBody>
                  <a:tcPr anchor="ctr">
                    <a:lnL>
                      <a:noFill/>
                    </a:lnL>
                    <a:lnR w="6350" cap="flat" cmpd="sng" algn="ctr">
                      <a:noFill/>
                      <a:prstDash val="solid"/>
                      <a:miter lim="800000"/>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9928716"/>
                  </a:ext>
                </a:extLst>
              </a:tr>
              <a:tr h="571500">
                <a:tc>
                  <a:txBody>
                    <a:bodyPr/>
                    <a:lstStyle/>
                    <a:p>
                      <a:r>
                        <a:rPr lang="en-US" sz="1600" dirty="0">
                          <a:solidFill>
                            <a:schemeClr val="tx1"/>
                          </a:solidFill>
                        </a:rPr>
                        <a:t>Series 1</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4.3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760208656"/>
                  </a:ext>
                </a:extLst>
              </a:tr>
              <a:tr h="571500">
                <a:tc>
                  <a:txBody>
                    <a:bodyPr/>
                    <a:lstStyle/>
                    <a:p>
                      <a:r>
                        <a:rPr lang="en-US" sz="1600" dirty="0">
                          <a:solidFill>
                            <a:schemeClr val="tx1"/>
                          </a:solidFill>
                        </a:rPr>
                        <a:t>Series 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2.4</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4.4</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1.8</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2.8</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634243071"/>
                  </a:ext>
                </a:extLst>
              </a:tr>
              <a:tr h="571500">
                <a:tc>
                  <a:txBody>
                    <a:bodyPr/>
                    <a:lstStyle/>
                    <a:p>
                      <a:r>
                        <a:rPr lang="en-US" sz="1600" dirty="0">
                          <a:solidFill>
                            <a:schemeClr val="tx1"/>
                          </a:solidFill>
                        </a:rPr>
                        <a:t>Series 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15808797"/>
                  </a:ext>
                </a:extLst>
              </a:tr>
              <a:tr h="571500">
                <a:tc>
                  <a:txBody>
                    <a:bodyPr/>
                    <a:lstStyle/>
                    <a:p>
                      <a:r>
                        <a:rPr lang="en-US" sz="1600" dirty="0">
                          <a:solidFill>
                            <a:schemeClr val="tx1"/>
                          </a:solidFill>
                          <a:latin typeface="+mn-lt"/>
                          <a:cs typeface="Biome Light" panose="020B0303030204020804" pitchFamily="34" charset="0"/>
                        </a:rPr>
                        <a:t>Series 4</a:t>
                      </a: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3.4</a:t>
                      </a: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6</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2.3</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1</a:t>
                      </a: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264495601"/>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28575"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extLst>
                  <a:ext uri="{0D108BD9-81ED-4DB2-BD59-A6C34878D82A}">
                    <a16:rowId xmlns:a16="http://schemas.microsoft.com/office/drawing/2014/main" val="4049425919"/>
                  </a:ext>
                </a:extLst>
              </a:tr>
            </a:tbl>
          </a:graphicData>
        </a:graphic>
      </p:graphicFrame>
    </p:spTree>
    <p:extLst>
      <p:ext uri="{BB962C8B-B14F-4D97-AF65-F5344CB8AC3E}">
        <p14:creationId xmlns:p14="http://schemas.microsoft.com/office/powerpoint/2010/main" val="25754214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1EB6FD-7684-C9B8-5756-61032FA000A6}"/>
              </a:ext>
            </a:extLst>
          </p:cNvPr>
          <p:cNvSpPr>
            <a:spLocks noGrp="1"/>
          </p:cNvSpPr>
          <p:nvPr>
            <p:ph type="body" sz="quarter" idx="14"/>
          </p:nvPr>
        </p:nvSpPr>
        <p:spPr/>
        <p:txBody>
          <a:bodyPr/>
          <a:lstStyle/>
          <a:p>
            <a:r>
              <a:rPr lang="nl-NL" dirty="0"/>
              <a:t>Or live demo</a:t>
            </a:r>
            <a:endParaRPr lang="en-GB" dirty="0"/>
          </a:p>
        </p:txBody>
      </p:sp>
      <p:sp>
        <p:nvSpPr>
          <p:cNvPr id="3" name="Text Placeholder 2">
            <a:extLst>
              <a:ext uri="{FF2B5EF4-FFF2-40B4-BE49-F238E27FC236}">
                <a16:creationId xmlns:a16="http://schemas.microsoft.com/office/drawing/2014/main" id="{B4FD8491-E83F-7435-5A03-EA73A2D7E5CF}"/>
              </a:ext>
            </a:extLst>
          </p:cNvPr>
          <p:cNvSpPr>
            <a:spLocks noGrp="1"/>
          </p:cNvSpPr>
          <p:nvPr>
            <p:ph type="body" sz="quarter" idx="13"/>
          </p:nvPr>
        </p:nvSpPr>
        <p:spPr/>
        <p:txBody>
          <a:bodyPr/>
          <a:lstStyle/>
          <a:p>
            <a:r>
              <a:rPr lang="nl-NL" dirty="0"/>
              <a:t>tbd</a:t>
            </a:r>
            <a:endParaRPr lang="en-GB" dirty="0"/>
          </a:p>
        </p:txBody>
      </p:sp>
      <p:sp>
        <p:nvSpPr>
          <p:cNvPr id="4" name="Text Placeholder 3">
            <a:extLst>
              <a:ext uri="{FF2B5EF4-FFF2-40B4-BE49-F238E27FC236}">
                <a16:creationId xmlns:a16="http://schemas.microsoft.com/office/drawing/2014/main" id="{D907BE24-B58D-8C20-3B0B-702345BC39A9}"/>
              </a:ext>
            </a:extLst>
          </p:cNvPr>
          <p:cNvSpPr>
            <a:spLocks noGrp="1"/>
          </p:cNvSpPr>
          <p:nvPr>
            <p:ph type="body" sz="quarter" idx="15"/>
          </p:nvPr>
        </p:nvSpPr>
        <p:spPr/>
        <p:txBody>
          <a:bodyPr/>
          <a:lstStyle/>
          <a:p>
            <a:r>
              <a:rPr lang="nl-NL" dirty="0"/>
              <a:t>Or video</a:t>
            </a:r>
            <a:endParaRPr lang="en-GB" dirty="0"/>
          </a:p>
        </p:txBody>
      </p:sp>
      <p:sp>
        <p:nvSpPr>
          <p:cNvPr id="5" name="Text Placeholder 4">
            <a:extLst>
              <a:ext uri="{FF2B5EF4-FFF2-40B4-BE49-F238E27FC236}">
                <a16:creationId xmlns:a16="http://schemas.microsoft.com/office/drawing/2014/main" id="{67D483D6-9D1C-A8F4-272B-85A1CAC53ADB}"/>
              </a:ext>
            </a:extLst>
          </p:cNvPr>
          <p:cNvSpPr>
            <a:spLocks noGrp="1"/>
          </p:cNvSpPr>
          <p:nvPr>
            <p:ph type="body" sz="quarter" idx="16"/>
          </p:nvPr>
        </p:nvSpPr>
        <p:spPr/>
        <p:txBody>
          <a:bodyPr/>
          <a:lstStyle/>
          <a:p>
            <a:r>
              <a:rPr lang="nl-NL" dirty="0"/>
              <a:t>tbd</a:t>
            </a:r>
            <a:endParaRPr lang="en-GB" dirty="0"/>
          </a:p>
        </p:txBody>
      </p:sp>
      <p:pic>
        <p:nvPicPr>
          <p:cNvPr id="10" name="Picture Placeholder 9" descr="A picture containing building, outdoor, street, sky&#10;&#10;Description automatically generated">
            <a:extLst>
              <a:ext uri="{FF2B5EF4-FFF2-40B4-BE49-F238E27FC236}">
                <a16:creationId xmlns:a16="http://schemas.microsoft.com/office/drawing/2014/main" id="{AF2E5D2A-F369-23FF-BC0B-51DC6686CC3D}"/>
              </a:ext>
            </a:extLst>
          </p:cNvPr>
          <p:cNvPicPr>
            <a:picLocks noGrp="1" noChangeAspect="1"/>
          </p:cNvPicPr>
          <p:nvPr>
            <p:ph type="pic" sz="quarter" idx="17"/>
          </p:nvPr>
        </p:nvPicPr>
        <p:blipFill>
          <a:blip r:embed="rId3"/>
          <a:srcRect t="5376" b="5376"/>
          <a:stretch>
            <a:fillRect/>
          </a:stretch>
        </p:blipFill>
        <p:spPr/>
      </p:pic>
      <p:sp>
        <p:nvSpPr>
          <p:cNvPr id="7" name="Title 6">
            <a:extLst>
              <a:ext uri="{FF2B5EF4-FFF2-40B4-BE49-F238E27FC236}">
                <a16:creationId xmlns:a16="http://schemas.microsoft.com/office/drawing/2014/main" id="{5E6FA5B6-296D-71FF-461F-224D06663302}"/>
              </a:ext>
            </a:extLst>
          </p:cNvPr>
          <p:cNvSpPr>
            <a:spLocks noGrp="1"/>
          </p:cNvSpPr>
          <p:nvPr>
            <p:ph type="title"/>
          </p:nvPr>
        </p:nvSpPr>
        <p:spPr/>
        <p:txBody>
          <a:bodyPr/>
          <a:lstStyle/>
          <a:p>
            <a:r>
              <a:rPr lang="nl-NL" dirty="0"/>
              <a:t>Animated gif</a:t>
            </a:r>
            <a:endParaRPr lang="en-GB" dirty="0"/>
          </a:p>
        </p:txBody>
      </p:sp>
      <p:sp>
        <p:nvSpPr>
          <p:cNvPr id="8" name="Text Placeholder 1">
            <a:extLst>
              <a:ext uri="{FF2B5EF4-FFF2-40B4-BE49-F238E27FC236}">
                <a16:creationId xmlns:a16="http://schemas.microsoft.com/office/drawing/2014/main" id="{7FA77A94-3FF6-2A6F-C452-F4BCBF5D6642}"/>
              </a:ext>
            </a:extLst>
          </p:cNvPr>
          <p:cNvSpPr txBox="1">
            <a:spLocks/>
          </p:cNvSpPr>
          <p:nvPr/>
        </p:nvSpPr>
        <p:spPr>
          <a:xfrm>
            <a:off x="5400091" y="4636178"/>
            <a:ext cx="5080000" cy="43815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None/>
              <a:defRPr lang="en-US" sz="2400" b="1" kern="1200" dirty="0" smtClean="0">
                <a:solidFill>
                  <a:schemeClr val="tx1"/>
                </a:solidFill>
                <a:latin typeface="+mj-lt"/>
                <a:ea typeface="+mn-ea"/>
                <a:cs typeface="Biome Light" panose="020B0303030204020804" pitchFamily="34" charset="0"/>
              </a:defRPr>
            </a:lvl1pPr>
            <a:lvl2pPr marL="542925" indent="-276225"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NL" dirty="0"/>
              <a:t>Or still images</a:t>
            </a:r>
            <a:endParaRPr lang="en-GB" dirty="0"/>
          </a:p>
        </p:txBody>
      </p:sp>
      <p:grpSp>
        <p:nvGrpSpPr>
          <p:cNvPr id="45" name="Group 44">
            <a:extLst>
              <a:ext uri="{FF2B5EF4-FFF2-40B4-BE49-F238E27FC236}">
                <a16:creationId xmlns:a16="http://schemas.microsoft.com/office/drawing/2014/main" id="{A0D277C4-8480-1F85-9C95-A8E0D205E44F}"/>
              </a:ext>
            </a:extLst>
          </p:cNvPr>
          <p:cNvGrpSpPr/>
          <p:nvPr/>
        </p:nvGrpSpPr>
        <p:grpSpPr>
          <a:xfrm>
            <a:off x="10480091" y="5689600"/>
            <a:ext cx="1711909" cy="1174066"/>
            <a:chOff x="10480091" y="5689600"/>
            <a:chExt cx="1711909" cy="1174066"/>
          </a:xfrm>
        </p:grpSpPr>
        <p:pic>
          <p:nvPicPr>
            <p:cNvPr id="6" name="Picture 5">
              <a:extLst>
                <a:ext uri="{FF2B5EF4-FFF2-40B4-BE49-F238E27FC236}">
                  <a16:creationId xmlns:a16="http://schemas.microsoft.com/office/drawing/2014/main" id="{2C037B29-D1C4-F523-C867-D29D3B1EA401}"/>
                </a:ext>
              </a:extLst>
            </p:cNvPr>
            <p:cNvPicPr>
              <a:picLocks noChangeAspect="1"/>
            </p:cNvPicPr>
            <p:nvPr/>
          </p:nvPicPr>
          <p:blipFill>
            <a:blip r:embed="rId4"/>
            <a:stretch>
              <a:fillRect/>
            </a:stretch>
          </p:blipFill>
          <p:spPr>
            <a:xfrm>
              <a:off x="10642411" y="5736634"/>
              <a:ext cx="1506045" cy="1080000"/>
            </a:xfrm>
            <a:prstGeom prst="rect">
              <a:avLst/>
            </a:prstGeom>
          </p:spPr>
        </p:pic>
        <p:sp>
          <p:nvSpPr>
            <p:cNvPr id="42" name="Rectangle 41">
              <a:extLst>
                <a:ext uri="{FF2B5EF4-FFF2-40B4-BE49-F238E27FC236}">
                  <a16:creationId xmlns:a16="http://schemas.microsoft.com/office/drawing/2014/main" id="{B7ABCF28-FBA5-9072-9022-CF49BFE2023D}"/>
                </a:ext>
              </a:extLst>
            </p:cNvPr>
            <p:cNvSpPr/>
            <p:nvPr/>
          </p:nvSpPr>
          <p:spPr>
            <a:xfrm>
              <a:off x="10480091" y="5689600"/>
              <a:ext cx="988009" cy="1162547"/>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01AF0B0F-4CDD-6F48-CDC2-EF4108C0F561}"/>
                </a:ext>
              </a:extLst>
            </p:cNvPr>
            <p:cNvSpPr/>
            <p:nvPr/>
          </p:nvSpPr>
          <p:spPr>
            <a:xfrm>
              <a:off x="11468100" y="5689601"/>
              <a:ext cx="723900" cy="510264"/>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B9279B9B-6E29-688A-1F12-218B86DF73C2}"/>
                </a:ext>
              </a:extLst>
            </p:cNvPr>
            <p:cNvSpPr/>
            <p:nvPr/>
          </p:nvSpPr>
          <p:spPr>
            <a:xfrm>
              <a:off x="11790988" y="6199865"/>
              <a:ext cx="401011" cy="663801"/>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extLst>
                <a:ext uri="{FF2B5EF4-FFF2-40B4-BE49-F238E27FC236}">
                  <a16:creationId xmlns:a16="http://schemas.microsoft.com/office/drawing/2014/main" id="{7A058D48-9572-548A-64DD-F0E5D6ED8270}"/>
                </a:ext>
              </a:extLst>
            </p:cNvPr>
            <p:cNvSpPr/>
            <p:nvPr/>
          </p:nvSpPr>
          <p:spPr>
            <a:xfrm>
              <a:off x="11468100" y="6235377"/>
              <a:ext cx="322889" cy="607382"/>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71663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1" name="Picture Placeholder 10" descr="Reflection of city at dusk on mirrored building">
            <a:extLst>
              <a:ext uri="{FF2B5EF4-FFF2-40B4-BE49-F238E27FC236}">
                <a16:creationId xmlns:a16="http://schemas.microsoft.com/office/drawing/2014/main" id="{80F641B8-D4CB-4B34-AF57-A526981DEDAF}"/>
              </a:ext>
            </a:extLst>
          </p:cNvPr>
          <p:cNvPicPr>
            <a:picLocks noGrp="1" noChangeAspect="1"/>
          </p:cNvPicPr>
          <p:nvPr>
            <p:ph type="pic" sz="quarter" idx="10"/>
          </p:nvPr>
        </p:nvPicPr>
        <p:blipFill>
          <a:blip r:embed="rId2">
            <a:alphaModFix amt="80000"/>
          </a:blip>
          <a:srcRect t="6692" b="6692"/>
          <a:stretch/>
        </p:blipFill>
        <p:spPr>
          <a:xfrm>
            <a:off x="-5606" y="0"/>
            <a:ext cx="12192000" cy="6858000"/>
          </a:xfrm>
        </p:spPr>
      </p:pic>
      <p:sp>
        <p:nvSpPr>
          <p:cNvPr id="7" name="Oval 6">
            <a:extLst>
              <a:ext uri="{FF2B5EF4-FFF2-40B4-BE49-F238E27FC236}">
                <a16:creationId xmlns:a16="http://schemas.microsoft.com/office/drawing/2014/main" id="{48461F53-81E4-4F48-8B4D-56B6013B1088}"/>
              </a:ext>
              <a:ext uri="{C183D7F6-B498-43B3-948B-1728B52AA6E4}">
                <adec:decorative xmlns:adec="http://schemas.microsoft.com/office/drawing/2017/decorative" val="1"/>
              </a:ext>
            </a:extLst>
          </p:cNvPr>
          <p:cNvSpPr/>
          <p:nvPr/>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C0CA4A65-0235-4CB2-B09E-4E2D8F223034}"/>
              </a:ext>
            </a:extLst>
          </p:cNvPr>
          <p:cNvSpPr>
            <a:spLocks noGrp="1"/>
          </p:cNvSpPr>
          <p:nvPr>
            <p:ph type="title"/>
          </p:nvPr>
        </p:nvSpPr>
        <p:spPr/>
        <p:txBody>
          <a:bodyPr/>
          <a:lstStyle/>
          <a:p>
            <a:pPr rtl="0" eaLnBrk="1" latinLnBrk="0" hangingPunct="1"/>
            <a:r>
              <a:rPr lang="en-US" sz="2800" kern="1200" dirty="0">
                <a:solidFill>
                  <a:srgbClr val="FFFFFF"/>
                </a:solidFill>
                <a:effectLst/>
                <a:latin typeface="Calibri Light" panose="020F0302020204030204" pitchFamily="34" charset="0"/>
                <a:ea typeface="+mn-ea"/>
                <a:cs typeface="+mn-cs"/>
              </a:rPr>
              <a:t>Contoso was great to work with. Patrice was my representative and she anticipated my needs and worked diligently to fix my issue.</a:t>
            </a:r>
            <a:endParaRPr lang="en-US" dirty="0"/>
          </a:p>
        </p:txBody>
      </p:sp>
      <p:sp>
        <p:nvSpPr>
          <p:cNvPr id="2" name="Oval 1">
            <a:extLst>
              <a:ext uri="{FF2B5EF4-FFF2-40B4-BE49-F238E27FC236}">
                <a16:creationId xmlns:a16="http://schemas.microsoft.com/office/drawing/2014/main" id="{733AD71F-DA66-44DD-B812-447839E534FB}"/>
              </a:ext>
              <a:ext uri="{C183D7F6-B498-43B3-948B-1728B52AA6E4}">
                <adec:decorative xmlns:adec="http://schemas.microsoft.com/office/drawing/2017/decorative" val="1"/>
              </a:ext>
            </a:extLst>
          </p:cNvPr>
          <p:cNvSpPr/>
          <p:nvPr/>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Oval 2">
            <a:extLst>
              <a:ext uri="{FF2B5EF4-FFF2-40B4-BE49-F238E27FC236}">
                <a16:creationId xmlns:a16="http://schemas.microsoft.com/office/drawing/2014/main" id="{A7CF27D1-2BD8-40D7-A92B-834F8A4F76F0}"/>
              </a:ext>
              <a:ext uri="{C183D7F6-B498-43B3-948B-1728B52AA6E4}">
                <adec:decorative xmlns:adec="http://schemas.microsoft.com/office/drawing/2017/decorative" val="1"/>
              </a:ext>
            </a:extLst>
          </p:cNvPr>
          <p:cNvSpPr/>
          <p:nvPr/>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290F2B13-F976-4C2D-883C-E495CDF04ACA}"/>
              </a:ext>
              <a:ext uri="{C183D7F6-B498-43B3-948B-1728B52AA6E4}">
                <adec:decorative xmlns:adec="http://schemas.microsoft.com/office/drawing/2017/decorative" val="1"/>
              </a:ext>
            </a:extLst>
          </p:cNvPr>
          <p:cNvSpPr/>
          <p:nvPr/>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17DE5458-0766-49A5-8982-EF9557A6BB94}"/>
              </a:ext>
            </a:extLst>
          </p:cNvPr>
          <p:cNvSpPr>
            <a:spLocks noGrp="1"/>
          </p:cNvSpPr>
          <p:nvPr>
            <p:ph type="body" sz="quarter" idx="11"/>
          </p:nvPr>
        </p:nvSpPr>
        <p:spPr/>
        <p:txBody>
          <a:bodyPr/>
          <a:lstStyle/>
          <a:p>
            <a:r>
              <a:rPr lang="en-US" dirty="0"/>
              <a:t>A satisfied customer</a:t>
            </a:r>
          </a:p>
        </p:txBody>
      </p:sp>
    </p:spTree>
    <p:extLst>
      <p:ext uri="{BB962C8B-B14F-4D97-AF65-F5344CB8AC3E}">
        <p14:creationId xmlns:p14="http://schemas.microsoft.com/office/powerpoint/2010/main" val="410139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Team</a:t>
            </a:r>
          </a:p>
        </p:txBody>
      </p:sp>
      <p:pic>
        <p:nvPicPr>
          <p:cNvPr id="46" name="Picture Placeholder 45">
            <a:extLst>
              <a:ext uri="{FF2B5EF4-FFF2-40B4-BE49-F238E27FC236}">
                <a16:creationId xmlns:a16="http://schemas.microsoft.com/office/drawing/2014/main" id="{BBCAE79E-A970-4D29-9B36-494E5FA58585}"/>
              </a:ext>
            </a:extLst>
          </p:cNvPr>
          <p:cNvPicPr>
            <a:picLocks noGrp="1" noChangeAspect="1"/>
          </p:cNvPicPr>
          <p:nvPr>
            <p:ph type="pic" sz="quarter" idx="20"/>
          </p:nvPr>
        </p:nvPicPr>
        <p:blipFill rotWithShape="1">
          <a:blip r:embed="rId3"/>
          <a:srcRect t="6897" b="6897"/>
          <a:stretch/>
        </p:blipFill>
        <p:spPr>
          <a:xfrm>
            <a:off x="878337" y="2555551"/>
            <a:ext cx="1484985" cy="1280160"/>
          </a:xfrm>
        </p:spPr>
      </p:pic>
      <p:sp>
        <p:nvSpPr>
          <p:cNvPr id="25" name="Text Placeholder 24">
            <a:extLst>
              <a:ext uri="{FF2B5EF4-FFF2-40B4-BE49-F238E27FC236}">
                <a16:creationId xmlns:a16="http://schemas.microsoft.com/office/drawing/2014/main" id="{BCA14AB3-F8C5-4601-B349-EC1B8C7B603A}"/>
              </a:ext>
            </a:extLst>
          </p:cNvPr>
          <p:cNvSpPr>
            <a:spLocks noGrp="1"/>
          </p:cNvSpPr>
          <p:nvPr>
            <p:ph type="body" sz="quarter" idx="10"/>
          </p:nvPr>
        </p:nvSpPr>
        <p:spPr/>
        <p:txBody>
          <a:bodyPr/>
          <a:lstStyle/>
          <a:p>
            <a:r>
              <a:rPr lang="en-US" dirty="0"/>
              <a:t>Adam</a:t>
            </a:r>
          </a:p>
        </p:txBody>
      </p:sp>
      <p:sp>
        <p:nvSpPr>
          <p:cNvPr id="27" name="Text Placeholder 26">
            <a:extLst>
              <a:ext uri="{FF2B5EF4-FFF2-40B4-BE49-F238E27FC236}">
                <a16:creationId xmlns:a16="http://schemas.microsoft.com/office/drawing/2014/main" id="{4C14EE69-4487-4814-AC77-72381087B098}"/>
              </a:ext>
            </a:extLst>
          </p:cNvPr>
          <p:cNvSpPr>
            <a:spLocks noGrp="1"/>
          </p:cNvSpPr>
          <p:nvPr>
            <p:ph type="body" sz="quarter" idx="11"/>
          </p:nvPr>
        </p:nvSpPr>
        <p:spPr/>
        <p:txBody>
          <a:bodyPr/>
          <a:lstStyle/>
          <a:p>
            <a:r>
              <a:rPr lang="en-US" dirty="0"/>
              <a:t>participant</a:t>
            </a:r>
          </a:p>
        </p:txBody>
      </p:sp>
      <p:pic>
        <p:nvPicPr>
          <p:cNvPr id="48" name="Picture Placeholder 47">
            <a:extLst>
              <a:ext uri="{FF2B5EF4-FFF2-40B4-BE49-F238E27FC236}">
                <a16:creationId xmlns:a16="http://schemas.microsoft.com/office/drawing/2014/main" id="{3DA3586E-5B97-49E4-B090-AD9D2A9C4F80}"/>
              </a:ext>
            </a:extLst>
          </p:cNvPr>
          <p:cNvPicPr>
            <a:picLocks noGrp="1" noChangeAspect="1"/>
          </p:cNvPicPr>
          <p:nvPr>
            <p:ph type="pic" sz="quarter" idx="21"/>
          </p:nvPr>
        </p:nvPicPr>
        <p:blipFill rotWithShape="1">
          <a:blip r:embed="rId4"/>
          <a:srcRect t="6897" b="6897"/>
          <a:stretch/>
        </p:blipFill>
        <p:spPr>
          <a:xfrm>
            <a:off x="3752665" y="2555551"/>
            <a:ext cx="1484985" cy="1280160"/>
          </a:xfrm>
        </p:spPr>
      </p:pic>
      <p:sp>
        <p:nvSpPr>
          <p:cNvPr id="29" name="Text Placeholder 28">
            <a:extLst>
              <a:ext uri="{FF2B5EF4-FFF2-40B4-BE49-F238E27FC236}">
                <a16:creationId xmlns:a16="http://schemas.microsoft.com/office/drawing/2014/main" id="{E83F2E96-9C2D-4D1E-96F8-93A9DB1304A0}"/>
              </a:ext>
            </a:extLst>
          </p:cNvPr>
          <p:cNvSpPr>
            <a:spLocks noGrp="1"/>
          </p:cNvSpPr>
          <p:nvPr>
            <p:ph type="body" sz="quarter" idx="12"/>
          </p:nvPr>
        </p:nvSpPr>
        <p:spPr>
          <a:xfrm>
            <a:off x="3422434" y="4172761"/>
            <a:ext cx="2139696" cy="344312"/>
          </a:xfrm>
        </p:spPr>
        <p:txBody>
          <a:bodyPr/>
          <a:lstStyle/>
          <a:p>
            <a:r>
              <a:rPr lang="en-US" dirty="0"/>
              <a:t>Detlev</a:t>
            </a:r>
          </a:p>
        </p:txBody>
      </p:sp>
      <p:sp>
        <p:nvSpPr>
          <p:cNvPr id="31" name="Text Placeholder 30">
            <a:extLst>
              <a:ext uri="{FF2B5EF4-FFF2-40B4-BE49-F238E27FC236}">
                <a16:creationId xmlns:a16="http://schemas.microsoft.com/office/drawing/2014/main" id="{97AB1F14-3A1E-4057-A473-9975BA59F012}"/>
              </a:ext>
            </a:extLst>
          </p:cNvPr>
          <p:cNvSpPr>
            <a:spLocks noGrp="1"/>
          </p:cNvSpPr>
          <p:nvPr>
            <p:ph type="body" sz="quarter" idx="13"/>
          </p:nvPr>
        </p:nvSpPr>
        <p:spPr>
          <a:xfrm>
            <a:off x="3429117" y="4588259"/>
            <a:ext cx="2139696" cy="344312"/>
          </a:xfrm>
        </p:spPr>
        <p:txBody>
          <a:bodyPr/>
          <a:lstStyle/>
          <a:p>
            <a:r>
              <a:rPr lang="en-US" dirty="0"/>
              <a:t>participant</a:t>
            </a:r>
          </a:p>
        </p:txBody>
      </p:sp>
      <p:pic>
        <p:nvPicPr>
          <p:cNvPr id="50" name="Picture Placeholder 49">
            <a:extLst>
              <a:ext uri="{FF2B5EF4-FFF2-40B4-BE49-F238E27FC236}">
                <a16:creationId xmlns:a16="http://schemas.microsoft.com/office/drawing/2014/main" id="{EC2CC961-DBF2-4A0D-A6B3-7A630D18573F}"/>
              </a:ext>
            </a:extLst>
          </p:cNvPr>
          <p:cNvPicPr>
            <a:picLocks noGrp="1" noChangeAspect="1"/>
          </p:cNvPicPr>
          <p:nvPr>
            <p:ph type="pic" sz="quarter" idx="22"/>
          </p:nvPr>
        </p:nvPicPr>
        <p:blipFill rotWithShape="1">
          <a:blip r:embed="rId5"/>
          <a:srcRect t="6897" b="6897"/>
          <a:stretch/>
        </p:blipFill>
        <p:spPr>
          <a:xfrm>
            <a:off x="6626993" y="2555551"/>
            <a:ext cx="1484985" cy="1280160"/>
          </a:xfrm>
        </p:spPr>
      </p:pic>
      <p:sp>
        <p:nvSpPr>
          <p:cNvPr id="33" name="Text Placeholder 32">
            <a:extLst>
              <a:ext uri="{FF2B5EF4-FFF2-40B4-BE49-F238E27FC236}">
                <a16:creationId xmlns:a16="http://schemas.microsoft.com/office/drawing/2014/main" id="{2F15E5CC-C708-41FE-A7A3-053E1BC87F4F}"/>
              </a:ext>
            </a:extLst>
          </p:cNvPr>
          <p:cNvSpPr>
            <a:spLocks noGrp="1"/>
          </p:cNvSpPr>
          <p:nvPr>
            <p:ph type="body" sz="quarter" idx="14"/>
          </p:nvPr>
        </p:nvSpPr>
        <p:spPr>
          <a:xfrm>
            <a:off x="6298200" y="4172761"/>
            <a:ext cx="2139696" cy="344312"/>
          </a:xfrm>
        </p:spPr>
        <p:txBody>
          <a:bodyPr/>
          <a:lstStyle/>
          <a:p>
            <a:r>
              <a:rPr lang="en-US" dirty="0"/>
              <a:t>Diellza</a:t>
            </a:r>
          </a:p>
        </p:txBody>
      </p:sp>
      <p:sp>
        <p:nvSpPr>
          <p:cNvPr id="35" name="Text Placeholder 34">
            <a:extLst>
              <a:ext uri="{FF2B5EF4-FFF2-40B4-BE49-F238E27FC236}">
                <a16:creationId xmlns:a16="http://schemas.microsoft.com/office/drawing/2014/main" id="{7F4ED7E2-1BC8-493D-91C3-FB23BE9F244B}"/>
              </a:ext>
            </a:extLst>
          </p:cNvPr>
          <p:cNvSpPr>
            <a:spLocks noGrp="1"/>
          </p:cNvSpPr>
          <p:nvPr>
            <p:ph type="body" sz="quarter" idx="15"/>
          </p:nvPr>
        </p:nvSpPr>
        <p:spPr>
          <a:xfrm>
            <a:off x="6301542" y="4588259"/>
            <a:ext cx="2139696" cy="344312"/>
          </a:xfrm>
        </p:spPr>
        <p:txBody>
          <a:bodyPr/>
          <a:lstStyle/>
          <a:p>
            <a:r>
              <a:rPr lang="en-US" dirty="0"/>
              <a:t>participant</a:t>
            </a:r>
          </a:p>
        </p:txBody>
      </p:sp>
      <p:pic>
        <p:nvPicPr>
          <p:cNvPr id="52" name="Picture Placeholder 51">
            <a:extLst>
              <a:ext uri="{FF2B5EF4-FFF2-40B4-BE49-F238E27FC236}">
                <a16:creationId xmlns:a16="http://schemas.microsoft.com/office/drawing/2014/main" id="{E531F544-C55C-4602-B4B8-F5660B7ED48E}"/>
              </a:ext>
            </a:extLst>
          </p:cNvPr>
          <p:cNvPicPr>
            <a:picLocks noGrp="1" noChangeAspect="1"/>
          </p:cNvPicPr>
          <p:nvPr>
            <p:ph type="pic" sz="quarter" idx="23"/>
          </p:nvPr>
        </p:nvPicPr>
        <p:blipFill rotWithShape="1">
          <a:blip r:embed="rId6"/>
          <a:srcRect t="6897" b="6897"/>
          <a:stretch/>
        </p:blipFill>
        <p:spPr>
          <a:xfrm>
            <a:off x="9501321" y="2555551"/>
            <a:ext cx="1484985" cy="1280160"/>
          </a:xfrm>
        </p:spPr>
      </p:pic>
      <p:sp>
        <p:nvSpPr>
          <p:cNvPr id="36" name="Text Placeholder 35">
            <a:extLst>
              <a:ext uri="{FF2B5EF4-FFF2-40B4-BE49-F238E27FC236}">
                <a16:creationId xmlns:a16="http://schemas.microsoft.com/office/drawing/2014/main" id="{600F09FF-0051-4C2F-8747-35EDBE996D02}"/>
              </a:ext>
            </a:extLst>
          </p:cNvPr>
          <p:cNvSpPr>
            <a:spLocks noGrp="1"/>
          </p:cNvSpPr>
          <p:nvPr>
            <p:ph type="body" sz="quarter" idx="16"/>
          </p:nvPr>
        </p:nvSpPr>
        <p:spPr>
          <a:xfrm>
            <a:off x="9173966" y="4172761"/>
            <a:ext cx="2139696" cy="344312"/>
          </a:xfrm>
        </p:spPr>
        <p:txBody>
          <a:bodyPr/>
          <a:lstStyle/>
          <a:p>
            <a:r>
              <a:rPr lang="en-US" dirty="0"/>
              <a:t>Dimitris</a:t>
            </a:r>
          </a:p>
        </p:txBody>
      </p:sp>
      <p:sp>
        <p:nvSpPr>
          <p:cNvPr id="37" name="Text Placeholder 36">
            <a:extLst>
              <a:ext uri="{FF2B5EF4-FFF2-40B4-BE49-F238E27FC236}">
                <a16:creationId xmlns:a16="http://schemas.microsoft.com/office/drawing/2014/main" id="{D525FBF8-C8AC-493A-AC3E-6E93DBC80B07}"/>
              </a:ext>
            </a:extLst>
          </p:cNvPr>
          <p:cNvSpPr>
            <a:spLocks noGrp="1"/>
          </p:cNvSpPr>
          <p:nvPr>
            <p:ph type="body" sz="quarter" idx="17"/>
          </p:nvPr>
        </p:nvSpPr>
        <p:spPr>
          <a:xfrm>
            <a:off x="9173967" y="4588259"/>
            <a:ext cx="2139696" cy="344312"/>
          </a:xfrm>
        </p:spPr>
        <p:txBody>
          <a:bodyPr/>
          <a:lstStyle/>
          <a:p>
            <a:r>
              <a:rPr lang="en-US" dirty="0"/>
              <a:t>participant</a:t>
            </a:r>
          </a:p>
        </p:txBody>
      </p:sp>
    </p:spTree>
    <p:extLst>
      <p:ext uri="{BB962C8B-B14F-4D97-AF65-F5344CB8AC3E}">
        <p14:creationId xmlns:p14="http://schemas.microsoft.com/office/powerpoint/2010/main" val="34017487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 name="Hexagon 19">
            <a:extLst>
              <a:ext uri="{FF2B5EF4-FFF2-40B4-BE49-F238E27FC236}">
                <a16:creationId xmlns:a16="http://schemas.microsoft.com/office/drawing/2014/main" id="{184F3FD5-57F6-429C-8A79-BC3E161F9645}"/>
              </a:ext>
              <a:ext uri="{C183D7F6-B498-43B3-948B-1728B52AA6E4}">
                <adec:decorative xmlns:adec="http://schemas.microsoft.com/office/drawing/2017/decorative" val="1"/>
              </a:ext>
            </a:extLst>
          </p:cNvPr>
          <p:cNvSpPr/>
          <p:nvPr/>
        </p:nvSpPr>
        <p:spPr>
          <a:xfrm>
            <a:off x="804362"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2" name="Hexagon 21">
            <a:extLst>
              <a:ext uri="{FF2B5EF4-FFF2-40B4-BE49-F238E27FC236}">
                <a16:creationId xmlns:a16="http://schemas.microsoft.com/office/drawing/2014/main" id="{8931DDA4-6E0A-4CD6-92DA-3787D0A645B7}"/>
              </a:ext>
              <a:ext uri="{C183D7F6-B498-43B3-948B-1728B52AA6E4}">
                <adec:decorative xmlns:adec="http://schemas.microsoft.com/office/drawing/2017/decorative" val="1"/>
              </a:ext>
            </a:extLst>
          </p:cNvPr>
          <p:cNvSpPr/>
          <p:nvPr/>
        </p:nvSpPr>
        <p:spPr>
          <a:xfrm>
            <a:off x="7164548"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4" name="Hexagon 23">
            <a:extLst>
              <a:ext uri="{FF2B5EF4-FFF2-40B4-BE49-F238E27FC236}">
                <a16:creationId xmlns:a16="http://schemas.microsoft.com/office/drawing/2014/main" id="{8DC04250-3EFF-4260-841A-83A3745A39B7}"/>
              </a:ext>
              <a:ext uri="{C183D7F6-B498-43B3-948B-1728B52AA6E4}">
                <adec:decorative xmlns:adec="http://schemas.microsoft.com/office/drawing/2017/decorative" val="1"/>
              </a:ext>
            </a:extLst>
          </p:cNvPr>
          <p:cNvSpPr/>
          <p:nvPr/>
        </p:nvSpPr>
        <p:spPr>
          <a:xfrm>
            <a:off x="1712960"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6" name="Hexagon 25">
            <a:extLst>
              <a:ext uri="{FF2B5EF4-FFF2-40B4-BE49-F238E27FC236}">
                <a16:creationId xmlns:a16="http://schemas.microsoft.com/office/drawing/2014/main" id="{70414E17-AF31-4773-9D9B-6F287966BFED}"/>
              </a:ext>
              <a:ext uri="{C183D7F6-B498-43B3-948B-1728B52AA6E4}">
                <adec:decorative xmlns:adec="http://schemas.microsoft.com/office/drawing/2017/decorative" val="1"/>
              </a:ext>
            </a:extLst>
          </p:cNvPr>
          <p:cNvSpPr/>
          <p:nvPr/>
        </p:nvSpPr>
        <p:spPr>
          <a:xfrm>
            <a:off x="2621558"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8" name="Hexagon 27">
            <a:extLst>
              <a:ext uri="{FF2B5EF4-FFF2-40B4-BE49-F238E27FC236}">
                <a16:creationId xmlns:a16="http://schemas.microsoft.com/office/drawing/2014/main" id="{9A460E96-6DE9-4695-B9AA-33D872B9AE91}"/>
              </a:ext>
              <a:ext uri="{C183D7F6-B498-43B3-948B-1728B52AA6E4}">
                <adec:decorative xmlns:adec="http://schemas.microsoft.com/office/drawing/2017/decorative" val="1"/>
              </a:ext>
            </a:extLst>
          </p:cNvPr>
          <p:cNvSpPr/>
          <p:nvPr/>
        </p:nvSpPr>
        <p:spPr>
          <a:xfrm>
            <a:off x="3530156"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 name="Hexagon 29">
            <a:extLst>
              <a:ext uri="{FF2B5EF4-FFF2-40B4-BE49-F238E27FC236}">
                <a16:creationId xmlns:a16="http://schemas.microsoft.com/office/drawing/2014/main" id="{73AA3A47-BB43-4280-BD7B-7095FEBBBCF2}"/>
              </a:ext>
              <a:ext uri="{C183D7F6-B498-43B3-948B-1728B52AA6E4}">
                <adec:decorative xmlns:adec="http://schemas.microsoft.com/office/drawing/2017/decorative" val="1"/>
              </a:ext>
            </a:extLst>
          </p:cNvPr>
          <p:cNvSpPr/>
          <p:nvPr/>
        </p:nvSpPr>
        <p:spPr>
          <a:xfrm>
            <a:off x="4438754"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2" name="Hexagon 31">
            <a:extLst>
              <a:ext uri="{FF2B5EF4-FFF2-40B4-BE49-F238E27FC236}">
                <a16:creationId xmlns:a16="http://schemas.microsoft.com/office/drawing/2014/main" id="{0D4AF445-4FAA-4F77-90FF-71B4790DF651}"/>
              </a:ext>
              <a:ext uri="{C183D7F6-B498-43B3-948B-1728B52AA6E4}">
                <adec:decorative xmlns:adec="http://schemas.microsoft.com/office/drawing/2017/decorative" val="1"/>
              </a:ext>
            </a:extLst>
          </p:cNvPr>
          <p:cNvSpPr/>
          <p:nvPr/>
        </p:nvSpPr>
        <p:spPr>
          <a:xfrm>
            <a:off x="5347352"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4" name="Hexagon 33">
            <a:extLst>
              <a:ext uri="{FF2B5EF4-FFF2-40B4-BE49-F238E27FC236}">
                <a16:creationId xmlns:a16="http://schemas.microsoft.com/office/drawing/2014/main" id="{5160F8B1-281B-40FE-913B-79806DCEB6E0}"/>
              </a:ext>
              <a:ext uri="{C183D7F6-B498-43B3-948B-1728B52AA6E4}">
                <adec:decorative xmlns:adec="http://schemas.microsoft.com/office/drawing/2017/decorative" val="1"/>
              </a:ext>
            </a:extLst>
          </p:cNvPr>
          <p:cNvSpPr/>
          <p:nvPr/>
        </p:nvSpPr>
        <p:spPr>
          <a:xfrm>
            <a:off x="6255950"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6" name="Hexagon 35">
            <a:extLst>
              <a:ext uri="{FF2B5EF4-FFF2-40B4-BE49-F238E27FC236}">
                <a16:creationId xmlns:a16="http://schemas.microsoft.com/office/drawing/2014/main" id="{12A74B3C-CA43-40B8-8377-A34C10C16B69}"/>
              </a:ext>
              <a:ext uri="{C183D7F6-B498-43B3-948B-1728B52AA6E4}">
                <adec:decorative xmlns:adec="http://schemas.microsoft.com/office/drawing/2017/decorative" val="1"/>
              </a:ext>
            </a:extLst>
          </p:cNvPr>
          <p:cNvSpPr/>
          <p:nvPr/>
        </p:nvSpPr>
        <p:spPr>
          <a:xfrm>
            <a:off x="8073146"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8" name="Hexagon 37">
            <a:extLst>
              <a:ext uri="{FF2B5EF4-FFF2-40B4-BE49-F238E27FC236}">
                <a16:creationId xmlns:a16="http://schemas.microsoft.com/office/drawing/2014/main" id="{06F5B9A6-704C-47AE-B230-105F31223C1A}"/>
              </a:ext>
              <a:ext uri="{C183D7F6-B498-43B3-948B-1728B52AA6E4}">
                <adec:decorative xmlns:adec="http://schemas.microsoft.com/office/drawing/2017/decorative" val="1"/>
              </a:ext>
            </a:extLst>
          </p:cNvPr>
          <p:cNvSpPr/>
          <p:nvPr/>
        </p:nvSpPr>
        <p:spPr>
          <a:xfrm>
            <a:off x="8981744"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0" name="Hexagon 39">
            <a:extLst>
              <a:ext uri="{FF2B5EF4-FFF2-40B4-BE49-F238E27FC236}">
                <a16:creationId xmlns:a16="http://schemas.microsoft.com/office/drawing/2014/main" id="{C9ADA53C-9ACF-479A-B6E8-7BB006F022D1}"/>
              </a:ext>
              <a:ext uri="{C183D7F6-B498-43B3-948B-1728B52AA6E4}">
                <adec:decorative xmlns:adec="http://schemas.microsoft.com/office/drawing/2017/decorative" val="1"/>
              </a:ext>
            </a:extLst>
          </p:cNvPr>
          <p:cNvSpPr/>
          <p:nvPr/>
        </p:nvSpPr>
        <p:spPr>
          <a:xfrm>
            <a:off x="98903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2" name="Hexagon 41">
            <a:extLst>
              <a:ext uri="{FF2B5EF4-FFF2-40B4-BE49-F238E27FC236}">
                <a16:creationId xmlns:a16="http://schemas.microsoft.com/office/drawing/2014/main" id="{4A4865DF-B1A5-4498-AB0B-F562ECEB9425}"/>
              </a:ext>
              <a:ext uri="{C183D7F6-B498-43B3-948B-1728B52AA6E4}">
                <adec:decorative xmlns:adec="http://schemas.microsoft.com/office/drawing/2017/decorative" val="1"/>
              </a:ext>
            </a:extLst>
          </p:cNvPr>
          <p:cNvSpPr/>
          <p:nvPr/>
        </p:nvSpPr>
        <p:spPr>
          <a:xfrm>
            <a:off x="107989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Timeline</a:t>
            </a:r>
          </a:p>
        </p:txBody>
      </p:sp>
      <p:sp>
        <p:nvSpPr>
          <p:cNvPr id="76" name="Title 1">
            <a:extLst>
              <a:ext uri="{FF2B5EF4-FFF2-40B4-BE49-F238E27FC236}">
                <a16:creationId xmlns:a16="http://schemas.microsoft.com/office/drawing/2014/main" id="{EB84A30F-F3B0-42F4-8DF6-3D9E61AB0E01}"/>
              </a:ext>
            </a:extLst>
          </p:cNvPr>
          <p:cNvSpPr txBox="1">
            <a:spLocks/>
          </p:cNvSpPr>
          <p:nvPr/>
        </p:nvSpPr>
        <p:spPr>
          <a:xfrm>
            <a:off x="832936" y="1709111"/>
            <a:ext cx="604158"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Q1</a:t>
            </a:r>
          </a:p>
        </p:txBody>
      </p:sp>
      <p:sp>
        <p:nvSpPr>
          <p:cNvPr id="78" name="Title 1">
            <a:extLst>
              <a:ext uri="{FF2B5EF4-FFF2-40B4-BE49-F238E27FC236}">
                <a16:creationId xmlns:a16="http://schemas.microsoft.com/office/drawing/2014/main" id="{0BEEF0A5-2CB1-4246-A58F-DA45646140C6}"/>
              </a:ext>
            </a:extLst>
          </p:cNvPr>
          <p:cNvSpPr txBox="1">
            <a:spLocks/>
          </p:cNvSpPr>
          <p:nvPr/>
        </p:nvSpPr>
        <p:spPr>
          <a:xfrm>
            <a:off x="3558732"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Q2</a:t>
            </a:r>
          </a:p>
        </p:txBody>
      </p:sp>
      <p:sp>
        <p:nvSpPr>
          <p:cNvPr id="80" name="Title 1">
            <a:extLst>
              <a:ext uri="{FF2B5EF4-FFF2-40B4-BE49-F238E27FC236}">
                <a16:creationId xmlns:a16="http://schemas.microsoft.com/office/drawing/2014/main" id="{F7438FF9-EC22-4A3F-ADDB-34D6A1CA0020}"/>
              </a:ext>
            </a:extLst>
          </p:cNvPr>
          <p:cNvSpPr txBox="1">
            <a:spLocks/>
          </p:cNvSpPr>
          <p:nvPr/>
        </p:nvSpPr>
        <p:spPr>
          <a:xfrm>
            <a:off x="6299952" y="1709111"/>
            <a:ext cx="588731"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Q3</a:t>
            </a:r>
          </a:p>
        </p:txBody>
      </p:sp>
      <p:sp>
        <p:nvSpPr>
          <p:cNvPr id="82" name="Title 1">
            <a:extLst>
              <a:ext uri="{FF2B5EF4-FFF2-40B4-BE49-F238E27FC236}">
                <a16:creationId xmlns:a16="http://schemas.microsoft.com/office/drawing/2014/main" id="{6063F1E3-11C4-4E56-B839-26CD88F2ACF7}"/>
              </a:ext>
            </a:extLst>
          </p:cNvPr>
          <p:cNvSpPr txBox="1">
            <a:spLocks/>
          </p:cNvSpPr>
          <p:nvPr/>
        </p:nvSpPr>
        <p:spPr>
          <a:xfrm>
            <a:off x="9010320"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Q4</a:t>
            </a:r>
          </a:p>
        </p:txBody>
      </p:sp>
      <p:sp>
        <p:nvSpPr>
          <p:cNvPr id="45" name="Rectangle 44">
            <a:extLst>
              <a:ext uri="{FF2B5EF4-FFF2-40B4-BE49-F238E27FC236}">
                <a16:creationId xmlns:a16="http://schemas.microsoft.com/office/drawing/2014/main" id="{04CA3F56-6B4F-4DFF-B133-DBA85DE6850E}"/>
              </a:ext>
              <a:ext uri="{C183D7F6-B498-43B3-948B-1728B52AA6E4}">
                <adec:decorative xmlns:adec="http://schemas.microsoft.com/office/drawing/2017/decorative" val="1"/>
              </a:ext>
            </a:extLst>
          </p:cNvPr>
          <p:cNvSpPr/>
          <p:nvPr/>
        </p:nvSpPr>
        <p:spPr>
          <a:xfrm>
            <a:off x="802349" y="2578060"/>
            <a:ext cx="250694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1" name="Rectangle 90">
            <a:extLst>
              <a:ext uri="{FF2B5EF4-FFF2-40B4-BE49-F238E27FC236}">
                <a16:creationId xmlns:a16="http://schemas.microsoft.com/office/drawing/2014/main" id="{C156482F-4317-491F-AFBA-E1AC4F3EE213}"/>
              </a:ext>
              <a:ext uri="{C183D7F6-B498-43B3-948B-1728B52AA6E4}">
                <adec:decorative xmlns:adec="http://schemas.microsoft.com/office/drawing/2017/decorative" val="1"/>
              </a:ext>
            </a:extLst>
          </p:cNvPr>
          <p:cNvSpPr/>
          <p:nvPr/>
        </p:nvSpPr>
        <p:spPr>
          <a:xfrm>
            <a:off x="3534200"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5" name="Rectangle 94">
            <a:extLst>
              <a:ext uri="{FF2B5EF4-FFF2-40B4-BE49-F238E27FC236}">
                <a16:creationId xmlns:a16="http://schemas.microsoft.com/office/drawing/2014/main" id="{C4F6EFBC-D760-468D-9BF7-FAAD40BF5D52}"/>
              </a:ext>
              <a:ext uri="{C183D7F6-B498-43B3-948B-1728B52AA6E4}">
                <adec:decorative xmlns:adec="http://schemas.microsoft.com/office/drawing/2017/decorative" val="1"/>
              </a:ext>
            </a:extLst>
          </p:cNvPr>
          <p:cNvSpPr/>
          <p:nvPr/>
        </p:nvSpPr>
        <p:spPr>
          <a:xfrm>
            <a:off x="6266051"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9" name="Rectangle 98">
            <a:extLst>
              <a:ext uri="{FF2B5EF4-FFF2-40B4-BE49-F238E27FC236}">
                <a16:creationId xmlns:a16="http://schemas.microsoft.com/office/drawing/2014/main" id="{3A80BA8B-9E64-46F6-BB41-F59F1B3E9783}"/>
              </a:ext>
              <a:ext uri="{C183D7F6-B498-43B3-948B-1728B52AA6E4}">
                <adec:decorative xmlns:adec="http://schemas.microsoft.com/office/drawing/2017/decorative" val="1"/>
              </a:ext>
            </a:extLst>
          </p:cNvPr>
          <p:cNvSpPr/>
          <p:nvPr/>
        </p:nvSpPr>
        <p:spPr>
          <a:xfrm>
            <a:off x="8983692"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TextBox 43">
            <a:extLst>
              <a:ext uri="{FF2B5EF4-FFF2-40B4-BE49-F238E27FC236}">
                <a16:creationId xmlns:a16="http://schemas.microsoft.com/office/drawing/2014/main" id="{AB2D8CCC-2870-4227-ABD9-02D24FF59C9D}"/>
              </a:ext>
            </a:extLst>
          </p:cNvPr>
          <p:cNvSpPr txBox="1"/>
          <p:nvPr/>
        </p:nvSpPr>
        <p:spPr>
          <a:xfrm>
            <a:off x="832935"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Jul</a:t>
            </a:r>
          </a:p>
        </p:txBody>
      </p:sp>
      <p:sp>
        <p:nvSpPr>
          <p:cNvPr id="46" name="TextBox 45">
            <a:extLst>
              <a:ext uri="{FF2B5EF4-FFF2-40B4-BE49-F238E27FC236}">
                <a16:creationId xmlns:a16="http://schemas.microsoft.com/office/drawing/2014/main" id="{72A33B70-9718-4660-A2AE-8C514CC59259}"/>
              </a:ext>
            </a:extLst>
          </p:cNvPr>
          <p:cNvSpPr txBox="1"/>
          <p:nvPr/>
        </p:nvSpPr>
        <p:spPr>
          <a:xfrm>
            <a:off x="174171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Aug</a:t>
            </a:r>
          </a:p>
        </p:txBody>
      </p:sp>
      <p:sp>
        <p:nvSpPr>
          <p:cNvPr id="48" name="TextBox 47">
            <a:extLst>
              <a:ext uri="{FF2B5EF4-FFF2-40B4-BE49-F238E27FC236}">
                <a16:creationId xmlns:a16="http://schemas.microsoft.com/office/drawing/2014/main" id="{271910E1-1CD0-4263-8B65-DF80AB091A84}"/>
              </a:ext>
            </a:extLst>
          </p:cNvPr>
          <p:cNvSpPr txBox="1"/>
          <p:nvPr/>
        </p:nvSpPr>
        <p:spPr>
          <a:xfrm>
            <a:off x="265013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Sep</a:t>
            </a:r>
          </a:p>
        </p:txBody>
      </p:sp>
      <p:sp>
        <p:nvSpPr>
          <p:cNvPr id="50" name="TextBox 49">
            <a:extLst>
              <a:ext uri="{FF2B5EF4-FFF2-40B4-BE49-F238E27FC236}">
                <a16:creationId xmlns:a16="http://schemas.microsoft.com/office/drawing/2014/main" id="{C8B5CD73-11BC-43DA-910C-ABCDC49C4233}"/>
              </a:ext>
            </a:extLst>
          </p:cNvPr>
          <p:cNvSpPr txBox="1"/>
          <p:nvPr/>
        </p:nvSpPr>
        <p:spPr>
          <a:xfrm>
            <a:off x="439086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Nov</a:t>
            </a:r>
          </a:p>
        </p:txBody>
      </p:sp>
      <p:sp>
        <p:nvSpPr>
          <p:cNvPr id="52" name="TextBox 51">
            <a:extLst>
              <a:ext uri="{FF2B5EF4-FFF2-40B4-BE49-F238E27FC236}">
                <a16:creationId xmlns:a16="http://schemas.microsoft.com/office/drawing/2014/main" id="{A4F85F2D-21EB-430E-87FA-3C2988015BD5}"/>
              </a:ext>
            </a:extLst>
          </p:cNvPr>
          <p:cNvSpPr txBox="1"/>
          <p:nvPr/>
        </p:nvSpPr>
        <p:spPr>
          <a:xfrm>
            <a:off x="3574159"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Oct</a:t>
            </a:r>
          </a:p>
        </p:txBody>
      </p:sp>
      <p:sp>
        <p:nvSpPr>
          <p:cNvPr id="54" name="TextBox 53">
            <a:extLst>
              <a:ext uri="{FF2B5EF4-FFF2-40B4-BE49-F238E27FC236}">
                <a16:creationId xmlns:a16="http://schemas.microsoft.com/office/drawing/2014/main" id="{A9BECB44-1C03-468E-9519-E27DEFF7D5F1}"/>
              </a:ext>
            </a:extLst>
          </p:cNvPr>
          <p:cNvSpPr txBox="1"/>
          <p:nvPr/>
        </p:nvSpPr>
        <p:spPr>
          <a:xfrm>
            <a:off x="529946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Dec</a:t>
            </a:r>
          </a:p>
        </p:txBody>
      </p:sp>
      <p:sp>
        <p:nvSpPr>
          <p:cNvPr id="56" name="TextBox 55">
            <a:extLst>
              <a:ext uri="{FF2B5EF4-FFF2-40B4-BE49-F238E27FC236}">
                <a16:creationId xmlns:a16="http://schemas.microsoft.com/office/drawing/2014/main" id="{B91474A0-3948-4481-B3F1-1BD1F9FD5596}"/>
              </a:ext>
            </a:extLst>
          </p:cNvPr>
          <p:cNvSpPr txBox="1"/>
          <p:nvPr/>
        </p:nvSpPr>
        <p:spPr>
          <a:xfrm>
            <a:off x="620806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Jan</a:t>
            </a:r>
          </a:p>
        </p:txBody>
      </p:sp>
      <p:sp>
        <p:nvSpPr>
          <p:cNvPr id="58" name="TextBox 57">
            <a:extLst>
              <a:ext uri="{FF2B5EF4-FFF2-40B4-BE49-F238E27FC236}">
                <a16:creationId xmlns:a16="http://schemas.microsoft.com/office/drawing/2014/main" id="{8A985E6F-8992-46C8-A3A9-0252AC0BD256}"/>
              </a:ext>
            </a:extLst>
          </p:cNvPr>
          <p:cNvSpPr txBox="1"/>
          <p:nvPr/>
        </p:nvSpPr>
        <p:spPr>
          <a:xfrm>
            <a:off x="7116658"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Feb</a:t>
            </a:r>
          </a:p>
        </p:txBody>
      </p:sp>
      <p:sp>
        <p:nvSpPr>
          <p:cNvPr id="60" name="TextBox 59">
            <a:extLst>
              <a:ext uri="{FF2B5EF4-FFF2-40B4-BE49-F238E27FC236}">
                <a16:creationId xmlns:a16="http://schemas.microsoft.com/office/drawing/2014/main" id="{FCB6B85C-AD04-4022-B4E1-7CDFE4556405}"/>
              </a:ext>
            </a:extLst>
          </p:cNvPr>
          <p:cNvSpPr txBox="1"/>
          <p:nvPr/>
        </p:nvSpPr>
        <p:spPr>
          <a:xfrm>
            <a:off x="8025256"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Mar</a:t>
            </a:r>
          </a:p>
        </p:txBody>
      </p:sp>
      <p:sp>
        <p:nvSpPr>
          <p:cNvPr id="62" name="TextBox 61">
            <a:extLst>
              <a:ext uri="{FF2B5EF4-FFF2-40B4-BE49-F238E27FC236}">
                <a16:creationId xmlns:a16="http://schemas.microsoft.com/office/drawing/2014/main" id="{04CD836B-A190-4A59-9ACF-3B40EAEA9BCB}"/>
              </a:ext>
            </a:extLst>
          </p:cNvPr>
          <p:cNvSpPr txBox="1"/>
          <p:nvPr/>
        </p:nvSpPr>
        <p:spPr>
          <a:xfrm>
            <a:off x="893385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Apr</a:t>
            </a:r>
          </a:p>
        </p:txBody>
      </p:sp>
      <p:sp>
        <p:nvSpPr>
          <p:cNvPr id="64" name="TextBox 63">
            <a:extLst>
              <a:ext uri="{FF2B5EF4-FFF2-40B4-BE49-F238E27FC236}">
                <a16:creationId xmlns:a16="http://schemas.microsoft.com/office/drawing/2014/main" id="{CA49F82E-F0CC-4890-8686-8F661F8C7332}"/>
              </a:ext>
            </a:extLst>
          </p:cNvPr>
          <p:cNvSpPr txBox="1"/>
          <p:nvPr/>
        </p:nvSpPr>
        <p:spPr>
          <a:xfrm>
            <a:off x="984245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May</a:t>
            </a:r>
          </a:p>
        </p:txBody>
      </p:sp>
      <p:sp>
        <p:nvSpPr>
          <p:cNvPr id="66" name="TextBox 65">
            <a:extLst>
              <a:ext uri="{FF2B5EF4-FFF2-40B4-BE49-F238E27FC236}">
                <a16:creationId xmlns:a16="http://schemas.microsoft.com/office/drawing/2014/main" id="{CA92DCAA-7A96-4807-96C2-97D8D1B18BDD}"/>
              </a:ext>
            </a:extLst>
          </p:cNvPr>
          <p:cNvSpPr txBox="1"/>
          <p:nvPr/>
        </p:nvSpPr>
        <p:spPr>
          <a:xfrm>
            <a:off x="1075105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Jun</a:t>
            </a:r>
          </a:p>
        </p:txBody>
      </p:sp>
      <p:sp>
        <p:nvSpPr>
          <p:cNvPr id="68" name="TextBox 67">
            <a:extLst>
              <a:ext uri="{FF2B5EF4-FFF2-40B4-BE49-F238E27FC236}">
                <a16:creationId xmlns:a16="http://schemas.microsoft.com/office/drawing/2014/main" id="{C9097234-38E0-4114-A29F-508805824B65}"/>
              </a:ext>
            </a:extLst>
          </p:cNvPr>
          <p:cNvSpPr txBox="1"/>
          <p:nvPr/>
        </p:nvSpPr>
        <p:spPr>
          <a:xfrm>
            <a:off x="989441"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4" name="TextBox 3">
            <a:extLst>
              <a:ext uri="{FF2B5EF4-FFF2-40B4-BE49-F238E27FC236}">
                <a16:creationId xmlns:a16="http://schemas.microsoft.com/office/drawing/2014/main" id="{F289E278-8976-4219-B8E5-16D2E65CD0E0}"/>
              </a:ext>
            </a:extLst>
          </p:cNvPr>
          <p:cNvSpPr txBox="1"/>
          <p:nvPr/>
        </p:nvSpPr>
        <p:spPr>
          <a:xfrm>
            <a:off x="3735229"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5" name="TextBox 4">
            <a:extLst>
              <a:ext uri="{FF2B5EF4-FFF2-40B4-BE49-F238E27FC236}">
                <a16:creationId xmlns:a16="http://schemas.microsoft.com/office/drawing/2014/main" id="{9E60F69B-8088-4A76-862A-5DC3B7B099A1}"/>
              </a:ext>
            </a:extLst>
          </p:cNvPr>
          <p:cNvSpPr txBox="1"/>
          <p:nvPr/>
        </p:nvSpPr>
        <p:spPr>
          <a:xfrm>
            <a:off x="6452646"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7" name="TextBox 6">
            <a:extLst>
              <a:ext uri="{FF2B5EF4-FFF2-40B4-BE49-F238E27FC236}">
                <a16:creationId xmlns:a16="http://schemas.microsoft.com/office/drawing/2014/main" id="{F44673B4-C0B9-43A0-B642-C8D78A87A514}"/>
              </a:ext>
            </a:extLst>
          </p:cNvPr>
          <p:cNvSpPr txBox="1"/>
          <p:nvPr/>
        </p:nvSpPr>
        <p:spPr>
          <a:xfrm>
            <a:off x="9178440"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Tree>
    <p:extLst>
      <p:ext uri="{BB962C8B-B14F-4D97-AF65-F5344CB8AC3E}">
        <p14:creationId xmlns:p14="http://schemas.microsoft.com/office/powerpoint/2010/main" val="18563140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 name="Title 39">
            <a:extLst>
              <a:ext uri="{FF2B5EF4-FFF2-40B4-BE49-F238E27FC236}">
                <a16:creationId xmlns:a16="http://schemas.microsoft.com/office/drawing/2014/main" id="{B89E9C66-E38F-4FFF-B1A6-BA4E05DD831A}"/>
              </a:ext>
            </a:extLst>
          </p:cNvPr>
          <p:cNvSpPr>
            <a:spLocks noGrp="1"/>
          </p:cNvSpPr>
          <p:nvPr>
            <p:ph type="title"/>
          </p:nvPr>
        </p:nvSpPr>
        <p:spPr/>
        <p:txBody>
          <a:bodyPr/>
          <a:lstStyle/>
          <a:p>
            <a:r>
              <a:rPr lang="en-US" dirty="0"/>
              <a:t>Goals for Q2</a:t>
            </a:r>
            <a:br>
              <a:rPr lang="en-US" dirty="0"/>
            </a:br>
            <a:endParaRPr lang="en-US" dirty="0"/>
          </a:p>
        </p:txBody>
      </p:sp>
      <p:pic>
        <p:nvPicPr>
          <p:cNvPr id="42" name="Picture Placeholder 3" descr="close up of building">
            <a:extLst>
              <a:ext uri="{FF2B5EF4-FFF2-40B4-BE49-F238E27FC236}">
                <a16:creationId xmlns:a16="http://schemas.microsoft.com/office/drawing/2014/main" id="{5A9FCEFE-ADCB-4861-8CEA-A074136512A6}"/>
              </a:ext>
            </a:extLst>
          </p:cNvPr>
          <p:cNvPicPr>
            <a:picLocks noGrp="1" noChangeAspect="1"/>
          </p:cNvPicPr>
          <p:nvPr>
            <p:ph type="pic" sz="quarter" idx="20"/>
          </p:nvPr>
        </p:nvPicPr>
        <p:blipFill>
          <a:blip r:embed="rId2"/>
          <a:srcRect t="13712" b="13712"/>
          <a:stretch>
            <a:fillRect/>
          </a:stretch>
        </p:blipFill>
        <p:spPr>
          <a:xfrm>
            <a:off x="9393238" y="0"/>
            <a:ext cx="2798762" cy="1354138"/>
          </a:xfrm>
          <a:custGeom>
            <a:avLst/>
            <a:gdLst>
              <a:gd name="connsiteX0" fmla="*/ 316595 w 2798762"/>
              <a:gd name="connsiteY0" fmla="*/ 369378 h 1635849"/>
              <a:gd name="connsiteX1" fmla="*/ 1152465 w 2798762"/>
              <a:gd name="connsiteY1" fmla="*/ 369378 h 1635849"/>
              <a:gd name="connsiteX2" fmla="*/ 1469083 w 2798762"/>
              <a:gd name="connsiteY2" fmla="*/ 1002614 h 1635849"/>
              <a:gd name="connsiteX3" fmla="*/ 1152465 w 2798762"/>
              <a:gd name="connsiteY3" fmla="*/ 1635849 h 1635849"/>
              <a:gd name="connsiteX4" fmla="*/ 316595 w 2798762"/>
              <a:gd name="connsiteY4" fmla="*/ 1635849 h 1635849"/>
              <a:gd name="connsiteX5" fmla="*/ 0 w 2798762"/>
              <a:gd name="connsiteY5" fmla="*/ 1002660 h 1635849"/>
              <a:gd name="connsiteX6" fmla="*/ 0 w 2798762"/>
              <a:gd name="connsiteY6" fmla="*/ 1002568 h 1635849"/>
              <a:gd name="connsiteX7" fmla="*/ 1193125 w 2798762"/>
              <a:gd name="connsiteY7" fmla="*/ 0 h 1635849"/>
              <a:gd name="connsiteX8" fmla="*/ 2798762 w 2798762"/>
              <a:gd name="connsiteY8" fmla="*/ 0 h 1635849"/>
              <a:gd name="connsiteX9" fmla="*/ 2798762 w 2798762"/>
              <a:gd name="connsiteY9" fmla="*/ 786966 h 1635849"/>
              <a:gd name="connsiteX10" fmla="*/ 2719777 w 2798762"/>
              <a:gd name="connsiteY10" fmla="*/ 944936 h 1635849"/>
              <a:gd name="connsiteX11" fmla="*/ 1582346 w 2798762"/>
              <a:gd name="connsiteY11" fmla="*/ 944936 h 1635849"/>
              <a:gd name="connsiteX12" fmla="*/ 1151501 w 2798762"/>
              <a:gd name="connsiteY12" fmla="*/ 83246 h 1635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98762" h="1635849">
                <a:moveTo>
                  <a:pt x="316595" y="369378"/>
                </a:moveTo>
                <a:lnTo>
                  <a:pt x="1152465" y="369378"/>
                </a:lnTo>
                <a:lnTo>
                  <a:pt x="1469083" y="1002614"/>
                </a:lnTo>
                <a:lnTo>
                  <a:pt x="1152465" y="1635849"/>
                </a:lnTo>
                <a:lnTo>
                  <a:pt x="316595" y="1635849"/>
                </a:lnTo>
                <a:lnTo>
                  <a:pt x="0" y="1002660"/>
                </a:lnTo>
                <a:lnTo>
                  <a:pt x="0" y="1002568"/>
                </a:lnTo>
                <a:close/>
                <a:moveTo>
                  <a:pt x="1193125" y="0"/>
                </a:moveTo>
                <a:lnTo>
                  <a:pt x="2798762" y="0"/>
                </a:lnTo>
                <a:lnTo>
                  <a:pt x="2798762" y="786966"/>
                </a:lnTo>
                <a:lnTo>
                  <a:pt x="2719777" y="944936"/>
                </a:lnTo>
                <a:lnTo>
                  <a:pt x="1582346" y="944936"/>
                </a:lnTo>
                <a:lnTo>
                  <a:pt x="1151501" y="83246"/>
                </a:lnTo>
                <a:close/>
              </a:path>
            </a:pathLst>
          </a:custGeom>
        </p:spPr>
      </p:pic>
      <p:sp>
        <p:nvSpPr>
          <p:cNvPr id="8" name="Text Placeholder 7">
            <a:extLst>
              <a:ext uri="{FF2B5EF4-FFF2-40B4-BE49-F238E27FC236}">
                <a16:creationId xmlns:a16="http://schemas.microsoft.com/office/drawing/2014/main" id="{EFCE041C-95BD-44D2-B6C1-24D83ADE17A2}"/>
              </a:ext>
            </a:extLst>
          </p:cNvPr>
          <p:cNvSpPr>
            <a:spLocks noGrp="1"/>
          </p:cNvSpPr>
          <p:nvPr>
            <p:ph type="body" sz="quarter" idx="14"/>
          </p:nvPr>
        </p:nvSpPr>
        <p:spPr/>
        <p:txBody>
          <a:bodyPr/>
          <a:lstStyle/>
          <a:p>
            <a:r>
              <a:rPr lang="en-US" dirty="0"/>
              <a:t>Business opportunities</a:t>
            </a:r>
          </a:p>
        </p:txBody>
      </p:sp>
      <p:sp>
        <p:nvSpPr>
          <p:cNvPr id="5" name="Text Placeholder 4">
            <a:extLst>
              <a:ext uri="{FF2B5EF4-FFF2-40B4-BE49-F238E27FC236}">
                <a16:creationId xmlns:a16="http://schemas.microsoft.com/office/drawing/2014/main" id="{960AED82-F4F3-044A-B30A-FD32531BD7DF}"/>
              </a:ext>
            </a:extLst>
          </p:cNvPr>
          <p:cNvSpPr>
            <a:spLocks noGrp="1"/>
          </p:cNvSpPr>
          <p:nvPr>
            <p:ph type="body" sz="quarter" idx="13"/>
          </p:nvPr>
        </p:nvSpPr>
        <p:spPr/>
        <p:txBody>
          <a:bodyPr/>
          <a:lstStyle/>
          <a:p>
            <a:r>
              <a:rPr lang="en-US" dirty="0"/>
              <a:t>Increase customer satisfaction by 2%</a:t>
            </a:r>
            <a:br>
              <a:rPr lang="en-US" dirty="0"/>
            </a:br>
            <a:endParaRPr lang="en-US" dirty="0"/>
          </a:p>
          <a:p>
            <a:r>
              <a:rPr lang="en-US" dirty="0"/>
              <a:t>Maintain growth</a:t>
            </a:r>
          </a:p>
          <a:p>
            <a:endParaRPr lang="en-US" dirty="0"/>
          </a:p>
        </p:txBody>
      </p:sp>
      <p:sp>
        <p:nvSpPr>
          <p:cNvPr id="16" name="Text Placeholder 15">
            <a:extLst>
              <a:ext uri="{FF2B5EF4-FFF2-40B4-BE49-F238E27FC236}">
                <a16:creationId xmlns:a16="http://schemas.microsoft.com/office/drawing/2014/main" id="{F5DCF7EA-3411-4C0C-80B9-EA80529F6425}"/>
              </a:ext>
            </a:extLst>
          </p:cNvPr>
          <p:cNvSpPr>
            <a:spLocks noGrp="1"/>
          </p:cNvSpPr>
          <p:nvPr>
            <p:ph type="body" sz="quarter" idx="17"/>
          </p:nvPr>
        </p:nvSpPr>
        <p:spPr/>
        <p:txBody>
          <a:bodyPr/>
          <a:lstStyle/>
          <a:p>
            <a:r>
              <a:rPr lang="en-US" dirty="0"/>
              <a:t>Added priorities</a:t>
            </a:r>
          </a:p>
        </p:txBody>
      </p:sp>
      <p:sp>
        <p:nvSpPr>
          <p:cNvPr id="11" name="Text Placeholder 10">
            <a:extLst>
              <a:ext uri="{FF2B5EF4-FFF2-40B4-BE49-F238E27FC236}">
                <a16:creationId xmlns:a16="http://schemas.microsoft.com/office/drawing/2014/main" id="{3F833AD6-5D57-BE44-8842-EAACC39A6BEE}"/>
              </a:ext>
            </a:extLst>
          </p:cNvPr>
          <p:cNvSpPr>
            <a:spLocks noGrp="1"/>
          </p:cNvSpPr>
          <p:nvPr>
            <p:ph type="body" sz="quarter" idx="18"/>
          </p:nvPr>
        </p:nvSpPr>
        <p:spPr/>
        <p:txBody>
          <a:bodyPr/>
          <a:lstStyle/>
          <a:p>
            <a:r>
              <a:rPr lang="en-US" dirty="0"/>
              <a:t>Decrease the number of rotations by at least 2</a:t>
            </a:r>
            <a:br>
              <a:rPr lang="en-US" dirty="0"/>
            </a:br>
            <a:endParaRPr lang="en-US" dirty="0"/>
          </a:p>
          <a:p>
            <a:r>
              <a:rPr lang="en-US" dirty="0"/>
              <a:t>Ensure the cost of development stays below budget</a:t>
            </a:r>
          </a:p>
          <a:p>
            <a:endParaRPr lang="en-US" dirty="0"/>
          </a:p>
        </p:txBody>
      </p:sp>
      <p:sp>
        <p:nvSpPr>
          <p:cNvPr id="9" name="Text Placeholder 8">
            <a:extLst>
              <a:ext uri="{FF2B5EF4-FFF2-40B4-BE49-F238E27FC236}">
                <a16:creationId xmlns:a16="http://schemas.microsoft.com/office/drawing/2014/main" id="{5EB1EB18-010F-4370-A5A6-0A68EC2345C4}"/>
              </a:ext>
            </a:extLst>
          </p:cNvPr>
          <p:cNvSpPr>
            <a:spLocks noGrp="1"/>
          </p:cNvSpPr>
          <p:nvPr>
            <p:ph type="body" sz="quarter" idx="15"/>
          </p:nvPr>
        </p:nvSpPr>
        <p:spPr/>
        <p:txBody>
          <a:bodyPr/>
          <a:lstStyle/>
          <a:p>
            <a:r>
              <a:rPr lang="en-US" dirty="0"/>
              <a:t>Employee priorities</a:t>
            </a:r>
          </a:p>
        </p:txBody>
      </p:sp>
      <p:sp>
        <p:nvSpPr>
          <p:cNvPr id="15" name="Text Placeholder 14">
            <a:extLst>
              <a:ext uri="{FF2B5EF4-FFF2-40B4-BE49-F238E27FC236}">
                <a16:creationId xmlns:a16="http://schemas.microsoft.com/office/drawing/2014/main" id="{69205F1B-456F-AF42-81AD-D646AEB4F714}"/>
              </a:ext>
            </a:extLst>
          </p:cNvPr>
          <p:cNvSpPr>
            <a:spLocks noGrp="1"/>
          </p:cNvSpPr>
          <p:nvPr>
            <p:ph type="body" sz="quarter" idx="16"/>
          </p:nvPr>
        </p:nvSpPr>
        <p:spPr/>
        <p:txBody>
          <a:bodyPr/>
          <a:lstStyle/>
          <a:p>
            <a:r>
              <a:rPr lang="en-US" dirty="0"/>
              <a:t>Interns begin</a:t>
            </a:r>
            <a:br>
              <a:rPr lang="en-US" dirty="0"/>
            </a:br>
            <a:endParaRPr lang="en-US" dirty="0"/>
          </a:p>
          <a:p>
            <a:r>
              <a:rPr lang="en-US" dirty="0"/>
              <a:t>Indoor rec leagues</a:t>
            </a:r>
            <a:br>
              <a:rPr lang="en-US" dirty="0"/>
            </a:br>
            <a:endParaRPr lang="en-US" dirty="0"/>
          </a:p>
          <a:p>
            <a:r>
              <a:rPr lang="en-US" dirty="0"/>
              <a:t>Chess tournaments</a:t>
            </a:r>
            <a:br>
              <a:rPr lang="en-US" dirty="0"/>
            </a:br>
            <a:endParaRPr lang="en-US" dirty="0"/>
          </a:p>
          <a:p>
            <a:r>
              <a:rPr lang="en-US" dirty="0"/>
              <a:t>Big Game watching party</a:t>
            </a:r>
          </a:p>
        </p:txBody>
      </p:sp>
    </p:spTree>
    <p:extLst>
      <p:ext uri="{BB962C8B-B14F-4D97-AF65-F5344CB8AC3E}">
        <p14:creationId xmlns:p14="http://schemas.microsoft.com/office/powerpoint/2010/main" val="39036089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7F211-ED25-4BED-862A-17F84B323349}"/>
              </a:ext>
            </a:extLst>
          </p:cNvPr>
          <p:cNvSpPr>
            <a:spLocks noGrp="1"/>
          </p:cNvSpPr>
          <p:nvPr>
            <p:ph type="title"/>
          </p:nvPr>
        </p:nvSpPr>
        <p:spPr/>
        <p:txBody>
          <a:bodyPr/>
          <a:lstStyle/>
          <a:p>
            <a:r>
              <a:rPr lang="en-US" dirty="0"/>
              <a:t>Summary</a:t>
            </a:r>
            <a:br>
              <a:rPr lang="en-US" dirty="0"/>
            </a:br>
            <a:endParaRPr lang="en-US" dirty="0"/>
          </a:p>
        </p:txBody>
      </p:sp>
      <p:sp>
        <p:nvSpPr>
          <p:cNvPr id="18" name="Hexagon 17">
            <a:extLst>
              <a:ext uri="{FF2B5EF4-FFF2-40B4-BE49-F238E27FC236}">
                <a16:creationId xmlns:a16="http://schemas.microsoft.com/office/drawing/2014/main" id="{F3A0DAD0-3E39-4BBF-88E4-5C3C306DCCBB}"/>
              </a:ext>
              <a:ext uri="{C183D7F6-B498-43B3-948B-1728B52AA6E4}">
                <adec:decorative xmlns:adec="http://schemas.microsoft.com/office/drawing/2017/decorative" val="1"/>
              </a:ext>
            </a:extLst>
          </p:cNvPr>
          <p:cNvSpPr/>
          <p:nvPr/>
        </p:nvSpPr>
        <p:spPr>
          <a:xfrm>
            <a:off x="609018"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descr="Target Audience">
            <a:extLst>
              <a:ext uri="{FF2B5EF4-FFF2-40B4-BE49-F238E27FC236}">
                <a16:creationId xmlns:a16="http://schemas.microsoft.com/office/drawing/2014/main" id="{C4663C19-45BD-46CB-AA38-6CE7C4522B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513" y="2204476"/>
            <a:ext cx="548640" cy="548640"/>
          </a:xfrm>
          <a:prstGeom prst="rect">
            <a:avLst/>
          </a:prstGeom>
        </p:spPr>
      </p:pic>
      <p:sp>
        <p:nvSpPr>
          <p:cNvPr id="11" name="TextBox 10">
            <a:extLst>
              <a:ext uri="{FF2B5EF4-FFF2-40B4-BE49-F238E27FC236}">
                <a16:creationId xmlns:a16="http://schemas.microsoft.com/office/drawing/2014/main" id="{0A302878-D117-49D8-8CD3-093E34DF215B}"/>
              </a:ext>
            </a:extLst>
          </p:cNvPr>
          <p:cNvSpPr txBox="1"/>
          <p:nvPr/>
        </p:nvSpPr>
        <p:spPr>
          <a:xfrm>
            <a:off x="1748531" y="2125176"/>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delivering for our customers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year we supported thousands of customers and sold 60,000 units</a:t>
            </a:r>
          </a:p>
        </p:txBody>
      </p:sp>
      <p:sp>
        <p:nvSpPr>
          <p:cNvPr id="24" name="Hexagon 23">
            <a:extLst>
              <a:ext uri="{FF2B5EF4-FFF2-40B4-BE49-F238E27FC236}">
                <a16:creationId xmlns:a16="http://schemas.microsoft.com/office/drawing/2014/main" id="{B8F5A225-0C56-4A56-9265-DBE9001CCCDC}"/>
              </a:ext>
              <a:ext uri="{C183D7F6-B498-43B3-948B-1728B52AA6E4}">
                <adec:decorative xmlns:adec="http://schemas.microsoft.com/office/drawing/2017/decorative" val="1"/>
              </a:ext>
            </a:extLst>
          </p:cNvPr>
          <p:cNvSpPr/>
          <p:nvPr/>
        </p:nvSpPr>
        <p:spPr>
          <a:xfrm>
            <a:off x="6382827"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4" name="Graphic 33" descr="Upward trend">
            <a:extLst>
              <a:ext uri="{FF2B5EF4-FFF2-40B4-BE49-F238E27FC236}">
                <a16:creationId xmlns:a16="http://schemas.microsoft.com/office/drawing/2014/main" id="{112CEB44-CF96-4193-8126-3EF3F89B2EA2}"/>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562762" y="2203745"/>
            <a:ext cx="548640" cy="548640"/>
          </a:xfrm>
          <a:prstGeom prst="rect">
            <a:avLst/>
          </a:prstGeom>
        </p:spPr>
      </p:pic>
      <p:sp>
        <p:nvSpPr>
          <p:cNvPr id="7" name="TextBox 6">
            <a:extLst>
              <a:ext uri="{FF2B5EF4-FFF2-40B4-BE49-F238E27FC236}">
                <a16:creationId xmlns:a16="http://schemas.microsoft.com/office/drawing/2014/main" id="{64DBD184-BCBE-4A38-8DF2-C0C550ADE4C4}"/>
              </a:ext>
            </a:extLst>
          </p:cNvPr>
          <p:cNvSpPr txBox="1"/>
          <p:nvPr/>
        </p:nvSpPr>
        <p:spPr>
          <a:xfrm>
            <a:off x="7504293" y="2125176"/>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business is good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Profits are up in the last quarter by 3%</a:t>
            </a:r>
          </a:p>
        </p:txBody>
      </p:sp>
      <p:sp>
        <p:nvSpPr>
          <p:cNvPr id="19" name="Hexagon 18">
            <a:extLst>
              <a:ext uri="{FF2B5EF4-FFF2-40B4-BE49-F238E27FC236}">
                <a16:creationId xmlns:a16="http://schemas.microsoft.com/office/drawing/2014/main" id="{A6510D74-8CDF-4500-996B-40C07942D72B}"/>
              </a:ext>
              <a:ext uri="{C183D7F6-B498-43B3-948B-1728B52AA6E4}">
                <adec:decorative xmlns:adec="http://schemas.microsoft.com/office/drawing/2017/decorative" val="1"/>
              </a:ext>
            </a:extLst>
          </p:cNvPr>
          <p:cNvSpPr/>
          <p:nvPr/>
        </p:nvSpPr>
        <p:spPr>
          <a:xfrm>
            <a:off x="609018"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 name="Graphic 29" descr="Shopping bag">
            <a:extLst>
              <a:ext uri="{FF2B5EF4-FFF2-40B4-BE49-F238E27FC236}">
                <a16:creationId xmlns:a16="http://schemas.microsoft.com/office/drawing/2014/main" id="{245749D8-5A06-44F2-B96E-6718BBEB6C47}"/>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793513" y="3618467"/>
            <a:ext cx="548640" cy="548640"/>
          </a:xfrm>
          <a:prstGeom prst="rect">
            <a:avLst/>
          </a:prstGeom>
        </p:spPr>
      </p:pic>
      <p:sp>
        <p:nvSpPr>
          <p:cNvPr id="13" name="TextBox 12">
            <a:extLst>
              <a:ext uri="{FF2B5EF4-FFF2-40B4-BE49-F238E27FC236}">
                <a16:creationId xmlns:a16="http://schemas.microsoft.com/office/drawing/2014/main" id="{E0A3F38B-310F-454B-9EF6-EF4B5FD017B0}"/>
              </a:ext>
            </a:extLst>
          </p:cNvPr>
          <p:cNvSpPr txBox="1"/>
          <p:nvPr/>
        </p:nvSpPr>
        <p:spPr>
          <a:xfrm>
            <a:off x="1748531"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customers keep coming back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increased customer retention by 4%</a:t>
            </a:r>
          </a:p>
        </p:txBody>
      </p:sp>
      <p:sp>
        <p:nvSpPr>
          <p:cNvPr id="26" name="Hexagon 25">
            <a:extLst>
              <a:ext uri="{FF2B5EF4-FFF2-40B4-BE49-F238E27FC236}">
                <a16:creationId xmlns:a16="http://schemas.microsoft.com/office/drawing/2014/main" id="{F73E68A5-255F-4C3B-82E4-28F5CE1AA4BA}"/>
              </a:ext>
              <a:ext uri="{C183D7F6-B498-43B3-948B-1728B52AA6E4}">
                <adec:decorative xmlns:adec="http://schemas.microsoft.com/office/drawing/2017/decorative" val="1"/>
              </a:ext>
            </a:extLst>
          </p:cNvPr>
          <p:cNvSpPr/>
          <p:nvPr/>
        </p:nvSpPr>
        <p:spPr>
          <a:xfrm>
            <a:off x="6382827"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Graphic 35" descr="Clipboard">
            <a:extLst>
              <a:ext uri="{FF2B5EF4-FFF2-40B4-BE49-F238E27FC236}">
                <a16:creationId xmlns:a16="http://schemas.microsoft.com/office/drawing/2014/main" id="{3F4B17BF-671E-4F42-AB1B-F84F52DCE251}"/>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6573648" y="3606850"/>
            <a:ext cx="548640" cy="548640"/>
          </a:xfrm>
          <a:prstGeom prst="rect">
            <a:avLst/>
          </a:prstGeom>
        </p:spPr>
      </p:pic>
      <p:sp>
        <p:nvSpPr>
          <p:cNvPr id="9" name="TextBox 8">
            <a:extLst>
              <a:ext uri="{FF2B5EF4-FFF2-40B4-BE49-F238E27FC236}">
                <a16:creationId xmlns:a16="http://schemas.microsoft.com/office/drawing/2014/main" id="{BBD1A11C-0D13-40D5-A96C-6C9C65FDED12}"/>
              </a:ext>
            </a:extLst>
          </p:cNvPr>
          <p:cNvSpPr txBox="1"/>
          <p:nvPr/>
        </p:nvSpPr>
        <p:spPr>
          <a:xfrm>
            <a:off x="7504954"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getting our work done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finished the consolidation project</a:t>
            </a:r>
          </a:p>
        </p:txBody>
      </p:sp>
      <p:sp>
        <p:nvSpPr>
          <p:cNvPr id="20" name="Hexagon 19">
            <a:extLst>
              <a:ext uri="{FF2B5EF4-FFF2-40B4-BE49-F238E27FC236}">
                <a16:creationId xmlns:a16="http://schemas.microsoft.com/office/drawing/2014/main" id="{E3AEA7C5-E53C-47EB-B54E-E09414923CE6}"/>
              </a:ext>
              <a:ext uri="{C183D7F6-B498-43B3-948B-1728B52AA6E4}">
                <adec:decorative xmlns:adec="http://schemas.microsoft.com/office/drawing/2017/decorative" val="1"/>
              </a:ext>
            </a:extLst>
          </p:cNvPr>
          <p:cNvSpPr/>
          <p:nvPr/>
        </p:nvSpPr>
        <p:spPr>
          <a:xfrm>
            <a:off x="609017"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descr="User network">
            <a:extLst>
              <a:ext uri="{FF2B5EF4-FFF2-40B4-BE49-F238E27FC236}">
                <a16:creationId xmlns:a16="http://schemas.microsoft.com/office/drawing/2014/main" id="{B6919A3F-A031-4557-AAC9-0C948C6E4D6A}"/>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793513" y="4872722"/>
            <a:ext cx="548640" cy="548640"/>
          </a:xfrm>
          <a:prstGeom prst="rect">
            <a:avLst/>
          </a:prstGeom>
        </p:spPr>
      </p:pic>
      <p:sp>
        <p:nvSpPr>
          <p:cNvPr id="17" name="TextBox 16">
            <a:extLst>
              <a:ext uri="{FF2B5EF4-FFF2-40B4-BE49-F238E27FC236}">
                <a16:creationId xmlns:a16="http://schemas.microsoft.com/office/drawing/2014/main" id="{4B6D4D59-1662-44D5-B239-F9F86487BE32}"/>
              </a:ext>
            </a:extLst>
          </p:cNvPr>
          <p:cNvSpPr txBox="1"/>
          <p:nvPr/>
        </p:nvSpPr>
        <p:spPr>
          <a:xfrm>
            <a:off x="1748531"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team is growing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welcomed 3 new team members </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quarter</a:t>
            </a:r>
            <a:endParaRPr lang="en-US" sz="1600" dirty="0"/>
          </a:p>
        </p:txBody>
      </p:sp>
      <p:sp>
        <p:nvSpPr>
          <p:cNvPr id="28" name="Hexagon 27">
            <a:extLst>
              <a:ext uri="{FF2B5EF4-FFF2-40B4-BE49-F238E27FC236}">
                <a16:creationId xmlns:a16="http://schemas.microsoft.com/office/drawing/2014/main" id="{BC618CE4-6DEC-4D26-B202-8BAAA269727E}"/>
              </a:ext>
              <a:ext uri="{C183D7F6-B498-43B3-948B-1728B52AA6E4}">
                <adec:decorative xmlns:adec="http://schemas.microsoft.com/office/drawing/2017/decorative" val="1"/>
              </a:ext>
            </a:extLst>
          </p:cNvPr>
          <p:cNvSpPr/>
          <p:nvPr/>
        </p:nvSpPr>
        <p:spPr>
          <a:xfrm>
            <a:off x="6382826"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descr="Megaphone1">
            <a:extLst>
              <a:ext uri="{FF2B5EF4-FFF2-40B4-BE49-F238E27FC236}">
                <a16:creationId xmlns:a16="http://schemas.microsoft.com/office/drawing/2014/main" id="{44B68078-72CC-45F5-9CD3-20C37D3298D8}"/>
              </a:ext>
            </a:extLst>
          </p:cNvPr>
          <p:cNvPicPr>
            <a:picLocks noChangeAspect="1"/>
          </p:cNvPicPr>
          <p:nvPr/>
        </p:nvPicPr>
        <p:blipFill>
          <a:blip r:embed="rId13">
            <a:extLst>
              <a:ext uri="{96DAC541-7B7A-43D3-8B79-37D633B846F1}">
                <asvg:svgBlip xmlns:asvg="http://schemas.microsoft.com/office/drawing/2016/SVG/main" r:embed="rId14"/>
              </a:ext>
            </a:extLst>
          </a:blip>
          <a:srcRect/>
          <a:stretch/>
        </p:blipFill>
        <p:spPr>
          <a:xfrm>
            <a:off x="6573648" y="4861105"/>
            <a:ext cx="548640" cy="548640"/>
          </a:xfrm>
          <a:prstGeom prst="rect">
            <a:avLst/>
          </a:prstGeom>
        </p:spPr>
      </p:pic>
      <p:sp>
        <p:nvSpPr>
          <p:cNvPr id="15" name="TextBox 14">
            <a:extLst>
              <a:ext uri="{FF2B5EF4-FFF2-40B4-BE49-F238E27FC236}">
                <a16:creationId xmlns:a16="http://schemas.microsoft.com/office/drawing/2014/main" id="{802A63E6-17C3-4C42-AD30-C1D1236CE8C7}"/>
              </a:ext>
            </a:extLst>
          </p:cNvPr>
          <p:cNvSpPr txBox="1"/>
          <p:nvPr/>
        </p:nvSpPr>
        <p:spPr>
          <a:xfrm>
            <a:off x="7504954"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leaders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are top leaders in the industry across</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the board</a:t>
            </a:r>
            <a:endParaRPr lang="en-US" sz="1600" dirty="0"/>
          </a:p>
        </p:txBody>
      </p:sp>
    </p:spTree>
    <p:extLst>
      <p:ext uri="{BB962C8B-B14F-4D97-AF65-F5344CB8AC3E}">
        <p14:creationId xmlns:p14="http://schemas.microsoft.com/office/powerpoint/2010/main" val="41206714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14337FB4-FF56-634B-4BBB-0164DDCCA320}"/>
              </a:ext>
            </a:extLst>
          </p:cNvPr>
          <p:cNvSpPr/>
          <p:nvPr/>
        </p:nvSpPr>
        <p:spPr>
          <a:xfrm>
            <a:off x="7014452" y="2872273"/>
            <a:ext cx="4815848"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56" name="Rectangle 55">
            <a:extLst>
              <a:ext uri="{FF2B5EF4-FFF2-40B4-BE49-F238E27FC236}">
                <a16:creationId xmlns:a16="http://schemas.microsoft.com/office/drawing/2014/main" id="{133C81B1-A4AE-1861-C396-53D2E168108F}"/>
              </a:ext>
            </a:extLst>
          </p:cNvPr>
          <p:cNvSpPr/>
          <p:nvPr/>
        </p:nvSpPr>
        <p:spPr>
          <a:xfrm>
            <a:off x="361700" y="2855167"/>
            <a:ext cx="5283320"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Model</a:t>
            </a:r>
            <a:endParaRPr lang="en-GB" dirty="0"/>
          </a:p>
        </p:txBody>
      </p:sp>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62" b="10062"/>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4"/>
          <a:stretch>
            <a:fillRect/>
          </a:stretch>
        </p:blipFill>
        <p:spPr>
          <a:xfrm>
            <a:off x="2910114" y="7593308"/>
            <a:ext cx="9159946" cy="4624699"/>
          </a:xfrm>
          <a:prstGeom prst="rect">
            <a:avLst/>
          </a:prstGeom>
        </p:spPr>
      </p:pic>
      <p:sp>
        <p:nvSpPr>
          <p:cNvPr id="17" name="Rectangle 16">
            <a:extLst>
              <a:ext uri="{FF2B5EF4-FFF2-40B4-BE49-F238E27FC236}">
                <a16:creationId xmlns:a16="http://schemas.microsoft.com/office/drawing/2014/main" id="{1C060550-EE5E-5164-DAE6-3A4E47E85743}"/>
              </a:ext>
            </a:extLst>
          </p:cNvPr>
          <p:cNvSpPr/>
          <p:nvPr/>
        </p:nvSpPr>
        <p:spPr>
          <a:xfrm>
            <a:off x="660400" y="3219061"/>
            <a:ext cx="1679511"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BIM Software</a:t>
            </a:r>
            <a:endParaRPr lang="en-GB" dirty="0"/>
          </a:p>
        </p:txBody>
      </p:sp>
      <p:sp>
        <p:nvSpPr>
          <p:cNvPr id="19" name="Rectangle 18">
            <a:extLst>
              <a:ext uri="{FF2B5EF4-FFF2-40B4-BE49-F238E27FC236}">
                <a16:creationId xmlns:a16="http://schemas.microsoft.com/office/drawing/2014/main" id="{DA01B7F9-E052-52A1-C027-48AF0ABDE4CF}"/>
              </a:ext>
            </a:extLst>
          </p:cNvPr>
          <p:cNvSpPr/>
          <p:nvPr/>
        </p:nvSpPr>
        <p:spPr>
          <a:xfrm>
            <a:off x="2771192"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IFC</a:t>
            </a:r>
            <a:endParaRPr lang="en-GB" dirty="0"/>
          </a:p>
        </p:txBody>
      </p:sp>
      <p:sp>
        <p:nvSpPr>
          <p:cNvPr id="20" name="Rectangle 19">
            <a:extLst>
              <a:ext uri="{FF2B5EF4-FFF2-40B4-BE49-F238E27FC236}">
                <a16:creationId xmlns:a16="http://schemas.microsoft.com/office/drawing/2014/main" id="{406D9B52-6E8F-C98C-5380-B2D47763A2EE}"/>
              </a:ext>
            </a:extLst>
          </p:cNvPr>
          <p:cNvSpPr/>
          <p:nvPr/>
        </p:nvSpPr>
        <p:spPr>
          <a:xfrm>
            <a:off x="4282473"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2" name="Rectangle 21">
            <a:extLst>
              <a:ext uri="{FF2B5EF4-FFF2-40B4-BE49-F238E27FC236}">
                <a16:creationId xmlns:a16="http://schemas.microsoft.com/office/drawing/2014/main" id="{9B41473E-478A-9A7F-227B-DB798B88E723}"/>
              </a:ext>
            </a:extLst>
          </p:cNvPr>
          <p:cNvSpPr/>
          <p:nvPr/>
        </p:nvSpPr>
        <p:spPr>
          <a:xfrm>
            <a:off x="7305115"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endParaRPr lang="en-GB" dirty="0"/>
          </a:p>
        </p:txBody>
      </p:sp>
      <p:sp>
        <p:nvSpPr>
          <p:cNvPr id="23" name="Rectangle 22">
            <a:extLst>
              <a:ext uri="{FF2B5EF4-FFF2-40B4-BE49-F238E27FC236}">
                <a16:creationId xmlns:a16="http://schemas.microsoft.com/office/drawing/2014/main" id="{A430B839-2721-90C5-D541-841468668A42}"/>
              </a:ext>
            </a:extLst>
          </p:cNvPr>
          <p:cNvSpPr/>
          <p:nvPr/>
        </p:nvSpPr>
        <p:spPr>
          <a:xfrm>
            <a:off x="8816436"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10327757" y="2949061"/>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HTML</a:t>
            </a:r>
            <a:endParaRPr lang="en-GB" dirty="0"/>
          </a:p>
        </p:txBody>
      </p:sp>
      <p:sp>
        <p:nvSpPr>
          <p:cNvPr id="26" name="Rectangle 25">
            <a:extLst>
              <a:ext uri="{FF2B5EF4-FFF2-40B4-BE49-F238E27FC236}">
                <a16:creationId xmlns:a16="http://schemas.microsoft.com/office/drawing/2014/main" id="{C62081DA-7032-7E9B-3B97-878F60199BE4}"/>
              </a:ext>
            </a:extLst>
          </p:cNvPr>
          <p:cNvSpPr/>
          <p:nvPr/>
        </p:nvSpPr>
        <p:spPr>
          <a:xfrm>
            <a:off x="10327757" y="3834110"/>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EXCEL</a:t>
            </a:r>
            <a:endParaRPr lang="en-GB" dirty="0"/>
          </a:p>
        </p:txBody>
      </p:sp>
      <p:cxnSp>
        <p:nvCxnSpPr>
          <p:cNvPr id="27" name="Straight Arrow Connector 26">
            <a:extLst>
              <a:ext uri="{FF2B5EF4-FFF2-40B4-BE49-F238E27FC236}">
                <a16:creationId xmlns:a16="http://schemas.microsoft.com/office/drawing/2014/main" id="{AD42E999-B9CA-991A-D13B-B4C295FC53B7}"/>
              </a:ext>
            </a:extLst>
          </p:cNvPr>
          <p:cNvCxnSpPr>
            <a:stCxn id="17" idx="3"/>
            <a:endCxn id="19" idx="1"/>
          </p:cNvCxnSpPr>
          <p:nvPr/>
        </p:nvCxnSpPr>
        <p:spPr>
          <a:xfrm>
            <a:off x="2339911"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B6F89A0-3582-51C6-39AE-6D949C5CA8E7}"/>
              </a:ext>
            </a:extLst>
          </p:cNvPr>
          <p:cNvCxnSpPr>
            <a:cxnSpLocks/>
            <a:stCxn id="19" idx="3"/>
            <a:endCxn id="20" idx="1"/>
          </p:cNvCxnSpPr>
          <p:nvPr/>
        </p:nvCxnSpPr>
        <p:spPr>
          <a:xfrm>
            <a:off x="3851192"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9EBAAB1-E101-1FB2-39D3-65143A9A73A8}"/>
              </a:ext>
            </a:extLst>
          </p:cNvPr>
          <p:cNvSpPr/>
          <p:nvPr/>
        </p:nvSpPr>
        <p:spPr>
          <a:xfrm>
            <a:off x="5793794" y="4145487"/>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p>
          <a:p>
            <a:pPr algn="ctr"/>
            <a:r>
              <a:rPr lang="nl-NL" dirty="0"/>
              <a:t>Data validation</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a:stCxn id="23" idx="1"/>
            <a:endCxn id="22" idx="3"/>
          </p:cNvCxnSpPr>
          <p:nvPr/>
        </p:nvCxnSpPr>
        <p:spPr>
          <a:xfrm flipH="1">
            <a:off x="8385115" y="3669061"/>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0C47555-8F74-FD8B-20CF-D56E8BA96E47}"/>
              </a:ext>
            </a:extLst>
          </p:cNvPr>
          <p:cNvCxnSpPr>
            <a:cxnSpLocks/>
            <a:stCxn id="24" idx="1"/>
            <a:endCxn id="23" idx="3"/>
          </p:cNvCxnSpPr>
          <p:nvPr/>
        </p:nvCxnSpPr>
        <p:spPr>
          <a:xfrm rot="10800000" flipV="1">
            <a:off x="9896437" y="3219061"/>
            <a:ext cx="431321" cy="450000"/>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6" idx="1"/>
            <a:endCxn id="23" idx="3"/>
          </p:cNvCxnSpPr>
          <p:nvPr/>
        </p:nvCxnSpPr>
        <p:spPr>
          <a:xfrm rot="10800000">
            <a:off x="9896437" y="3669062"/>
            <a:ext cx="431321" cy="435049"/>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22" idx="1"/>
            <a:endCxn id="31" idx="0"/>
          </p:cNvCxnSpPr>
          <p:nvPr/>
        </p:nvCxnSpPr>
        <p:spPr>
          <a:xfrm rot="10800000" flipV="1">
            <a:off x="6333795"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stCxn id="20" idx="3"/>
            <a:endCxn id="31" idx="0"/>
          </p:cNvCxnSpPr>
          <p:nvPr/>
        </p:nvCxnSpPr>
        <p:spPr>
          <a:xfrm>
            <a:off x="5362473"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19B814EC-EBE2-BE96-9F5A-C9BA1CC1D272}"/>
              </a:ext>
            </a:extLst>
          </p:cNvPr>
          <p:cNvSpPr/>
          <p:nvPr/>
        </p:nvSpPr>
        <p:spPr>
          <a:xfrm>
            <a:off x="5793794" y="5472960"/>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BCF</a:t>
            </a:r>
            <a:endParaRPr lang="en-GB" dirty="0"/>
          </a:p>
        </p:txBody>
      </p:sp>
      <p:cxnSp>
        <p:nvCxnSpPr>
          <p:cNvPr id="50" name="Straight Arrow Connector 49">
            <a:extLst>
              <a:ext uri="{FF2B5EF4-FFF2-40B4-BE49-F238E27FC236}">
                <a16:creationId xmlns:a16="http://schemas.microsoft.com/office/drawing/2014/main" id="{E1134670-E27D-25BC-489D-C891619AC47D}"/>
              </a:ext>
            </a:extLst>
          </p:cNvPr>
          <p:cNvCxnSpPr>
            <a:cxnSpLocks/>
            <a:stCxn id="31" idx="2"/>
            <a:endCxn id="49" idx="0"/>
          </p:cNvCxnSpPr>
          <p:nvPr/>
        </p:nvCxnSpPr>
        <p:spPr>
          <a:xfrm>
            <a:off x="6333794" y="5045487"/>
            <a:ext cx="0" cy="4274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34">
            <a:extLst>
              <a:ext uri="{FF2B5EF4-FFF2-40B4-BE49-F238E27FC236}">
                <a16:creationId xmlns:a16="http://schemas.microsoft.com/office/drawing/2014/main" id="{5E068368-3D72-EBE8-8B9A-B641E676ED54}"/>
              </a:ext>
            </a:extLst>
          </p:cNvPr>
          <p:cNvCxnSpPr>
            <a:cxnSpLocks/>
            <a:stCxn id="49" idx="1"/>
            <a:endCxn id="17" idx="2"/>
          </p:cNvCxnSpPr>
          <p:nvPr/>
        </p:nvCxnSpPr>
        <p:spPr>
          <a:xfrm rot="10800000">
            <a:off x="1500156" y="4119062"/>
            <a:ext cx="4293638" cy="1803899"/>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03619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8" name="Group 77">
            <a:extLst>
              <a:ext uri="{FF2B5EF4-FFF2-40B4-BE49-F238E27FC236}">
                <a16:creationId xmlns:a16="http://schemas.microsoft.com/office/drawing/2014/main" id="{D54A35E3-C239-215E-16FB-95D01E2DF171}"/>
              </a:ext>
            </a:extLst>
          </p:cNvPr>
          <p:cNvGrpSpPr/>
          <p:nvPr/>
        </p:nvGrpSpPr>
        <p:grpSpPr>
          <a:xfrm>
            <a:off x="3398946" y="657482"/>
            <a:ext cx="4887232" cy="5779178"/>
            <a:chOff x="3412953" y="566042"/>
            <a:chExt cx="4887232" cy="5779178"/>
          </a:xfrm>
        </p:grpSpPr>
        <p:sp>
          <p:nvSpPr>
            <p:cNvPr id="57" name="Rectangle 56">
              <a:extLst>
                <a:ext uri="{FF2B5EF4-FFF2-40B4-BE49-F238E27FC236}">
                  <a16:creationId xmlns:a16="http://schemas.microsoft.com/office/drawing/2014/main" id="{14337FB4-FF56-634B-4BBB-0164DDCCA320}"/>
                </a:ext>
              </a:extLst>
            </p:cNvPr>
            <p:cNvSpPr/>
            <p:nvPr/>
          </p:nvSpPr>
          <p:spPr>
            <a:xfrm>
              <a:off x="3484337" y="566042"/>
              <a:ext cx="4815848" cy="577917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3412953" y="1445045"/>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p:cNvCxnSpPr>
            <p:nvPr/>
          </p:nvCxnSpPr>
          <p:spPr>
            <a:xfrm flipH="1">
              <a:off x="7557471" y="3597010"/>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4" idx="2"/>
            </p:cNvCxnSpPr>
            <p:nvPr/>
          </p:nvCxnSpPr>
          <p:spPr>
            <a:xfrm>
              <a:off x="4060953" y="2165045"/>
              <a:ext cx="16328" cy="3045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endCxn id="65" idx="0"/>
            </p:cNvCxnSpPr>
            <p:nvPr/>
          </p:nvCxnSpPr>
          <p:spPr>
            <a:xfrm rot="16200000" flipH="1">
              <a:off x="5191005" y="2756904"/>
              <a:ext cx="973563" cy="276856"/>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Title 1">
              <a:extLst>
                <a:ext uri="{FF2B5EF4-FFF2-40B4-BE49-F238E27FC236}">
                  <a16:creationId xmlns:a16="http://schemas.microsoft.com/office/drawing/2014/main" id="{AD01CCC7-33C9-A8BE-ABA7-7C52DDCF7A41}"/>
                </a:ext>
              </a:extLst>
            </p:cNvPr>
            <p:cNvSpPr txBox="1">
              <a:spLocks/>
            </p:cNvSpPr>
            <p:nvPr/>
          </p:nvSpPr>
          <p:spPr>
            <a:xfrm>
              <a:off x="4499314" y="5751930"/>
              <a:ext cx="3321194" cy="564824"/>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sz="3200" dirty="0" err="1"/>
                <a:t>BIMReq</a:t>
              </a:r>
              <a:r>
                <a:rPr lang="en-US" sz="3200" dirty="0"/>
                <a:t> ontology </a:t>
              </a:r>
            </a:p>
            <a:p>
              <a:endParaRPr lang="en-US" sz="3200" dirty="0"/>
            </a:p>
          </p:txBody>
        </p:sp>
        <p:sp>
          <p:nvSpPr>
            <p:cNvPr id="63" name="Rectangle 62">
              <a:extLst>
                <a:ext uri="{FF2B5EF4-FFF2-40B4-BE49-F238E27FC236}">
                  <a16:creationId xmlns:a16="http://schemas.microsoft.com/office/drawing/2014/main" id="{D1CC7F7B-9954-D53C-8069-1B1B6ED8B530}"/>
                </a:ext>
              </a:extLst>
            </p:cNvPr>
            <p:cNvSpPr/>
            <p:nvPr/>
          </p:nvSpPr>
          <p:spPr>
            <a:xfrm>
              <a:off x="3482771" y="2355322"/>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sp>
          <p:nvSpPr>
            <p:cNvPr id="64" name="Rectangle 63">
              <a:extLst>
                <a:ext uri="{FF2B5EF4-FFF2-40B4-BE49-F238E27FC236}">
                  <a16:creationId xmlns:a16="http://schemas.microsoft.com/office/drawing/2014/main" id="{FD0F46FF-8BFD-F2B3-88C9-1771FF38F86F}"/>
                </a:ext>
              </a:extLst>
            </p:cNvPr>
            <p:cNvSpPr/>
            <p:nvPr/>
          </p:nvSpPr>
          <p:spPr>
            <a:xfrm>
              <a:off x="3588323" y="3265599"/>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a:t>
              </a:r>
              <a:endParaRPr lang="en-GB" dirty="0"/>
            </a:p>
          </p:txBody>
        </p:sp>
        <p:sp>
          <p:nvSpPr>
            <p:cNvPr id="65" name="Rectangle 64">
              <a:extLst>
                <a:ext uri="{FF2B5EF4-FFF2-40B4-BE49-F238E27FC236}">
                  <a16:creationId xmlns:a16="http://schemas.microsoft.com/office/drawing/2014/main" id="{D56B6BEA-AC79-600E-CE3C-F8215A0C96FB}"/>
                </a:ext>
              </a:extLst>
            </p:cNvPr>
            <p:cNvSpPr/>
            <p:nvPr/>
          </p:nvSpPr>
          <p:spPr>
            <a:xfrm>
              <a:off x="5168214" y="3382114"/>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a:t>
              </a:r>
              <a:endParaRPr lang="en-GB" dirty="0"/>
            </a:p>
          </p:txBody>
        </p:sp>
        <p:sp>
          <p:nvSpPr>
            <p:cNvPr id="66" name="Rectangle 65">
              <a:extLst>
                <a:ext uri="{FF2B5EF4-FFF2-40B4-BE49-F238E27FC236}">
                  <a16:creationId xmlns:a16="http://schemas.microsoft.com/office/drawing/2014/main" id="{95C62E02-4356-26B9-61D4-6E3424FCE4CE}"/>
                </a:ext>
              </a:extLst>
            </p:cNvPr>
            <p:cNvSpPr/>
            <p:nvPr/>
          </p:nvSpPr>
          <p:spPr>
            <a:xfrm>
              <a:off x="6656592" y="3386370"/>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a:t>
              </a:r>
              <a:endParaRPr lang="en-GB" dirty="0"/>
            </a:p>
          </p:txBody>
        </p:sp>
        <p:cxnSp>
          <p:nvCxnSpPr>
            <p:cNvPr id="67" name="Straight Arrow Connector 34">
              <a:extLst>
                <a:ext uri="{FF2B5EF4-FFF2-40B4-BE49-F238E27FC236}">
                  <a16:creationId xmlns:a16="http://schemas.microsoft.com/office/drawing/2014/main" id="{9AB25B31-F4F0-B707-BCA5-191C0A0FBAAA}"/>
                </a:ext>
              </a:extLst>
            </p:cNvPr>
            <p:cNvCxnSpPr>
              <a:cxnSpLocks/>
              <a:stCxn id="63" idx="2"/>
              <a:endCxn id="64" idx="0"/>
            </p:cNvCxnSpPr>
            <p:nvPr/>
          </p:nvCxnSpPr>
          <p:spPr>
            <a:xfrm rot="16200000" flipH="1">
              <a:off x="4088409" y="3117684"/>
              <a:ext cx="190277" cy="105552"/>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34">
              <a:extLst>
                <a:ext uri="{FF2B5EF4-FFF2-40B4-BE49-F238E27FC236}">
                  <a16:creationId xmlns:a16="http://schemas.microsoft.com/office/drawing/2014/main" id="{95616451-A8D8-29F0-88C9-2CA1AB760E21}"/>
                </a:ext>
              </a:extLst>
            </p:cNvPr>
            <p:cNvCxnSpPr>
              <a:cxnSpLocks/>
              <a:stCxn id="27" idx="2"/>
              <a:endCxn id="54" idx="0"/>
            </p:cNvCxnSpPr>
            <p:nvPr/>
          </p:nvCxnSpPr>
          <p:spPr>
            <a:xfrm rot="16200000" flipH="1">
              <a:off x="6957756" y="2165182"/>
              <a:ext cx="210640" cy="50811"/>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FCD713C1-7E51-20D5-C3C1-8A968B1CBEA3}"/>
                </a:ext>
              </a:extLst>
            </p:cNvPr>
            <p:cNvSpPr/>
            <p:nvPr/>
          </p:nvSpPr>
          <p:spPr>
            <a:xfrm>
              <a:off x="5300778" y="4872729"/>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Requirement set</a:t>
              </a:r>
              <a:endParaRPr lang="en-GB" dirty="0"/>
            </a:p>
          </p:txBody>
        </p:sp>
        <p:cxnSp>
          <p:nvCxnSpPr>
            <p:cNvPr id="71" name="Straight Arrow Connector 34">
              <a:extLst>
                <a:ext uri="{FF2B5EF4-FFF2-40B4-BE49-F238E27FC236}">
                  <a16:creationId xmlns:a16="http://schemas.microsoft.com/office/drawing/2014/main" id="{D7C7590F-545C-09E3-6F53-BD56E8E02605}"/>
                </a:ext>
              </a:extLst>
            </p:cNvPr>
            <p:cNvCxnSpPr>
              <a:cxnSpLocks/>
              <a:stCxn id="65" idx="2"/>
              <a:endCxn id="69" idx="0"/>
            </p:cNvCxnSpPr>
            <p:nvPr/>
          </p:nvCxnSpPr>
          <p:spPr>
            <a:xfrm rot="16200000" flipH="1">
              <a:off x="5497189" y="4421139"/>
              <a:ext cx="770615" cy="132564"/>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34">
              <a:extLst>
                <a:ext uri="{FF2B5EF4-FFF2-40B4-BE49-F238E27FC236}">
                  <a16:creationId xmlns:a16="http://schemas.microsoft.com/office/drawing/2014/main" id="{89112FE4-9ACF-16A7-DE2E-78DD50E089CA}"/>
                </a:ext>
              </a:extLst>
            </p:cNvPr>
            <p:cNvCxnSpPr>
              <a:cxnSpLocks/>
              <a:stCxn id="64" idx="2"/>
              <a:endCxn id="69" idx="0"/>
            </p:cNvCxnSpPr>
            <p:nvPr/>
          </p:nvCxnSpPr>
          <p:spPr>
            <a:xfrm rot="16200000" flipH="1">
              <a:off x="4648985" y="3572936"/>
              <a:ext cx="887130" cy="1712455"/>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sp>
        <p:nvSpPr>
          <p:cNvPr id="26" name="Rectangle 25">
            <a:extLst>
              <a:ext uri="{FF2B5EF4-FFF2-40B4-BE49-F238E27FC236}">
                <a16:creationId xmlns:a16="http://schemas.microsoft.com/office/drawing/2014/main" id="{2D62E2AA-A235-BCE5-D59E-031CB29311B9}"/>
              </a:ext>
            </a:extLst>
          </p:cNvPr>
          <p:cNvSpPr/>
          <p:nvPr/>
        </p:nvSpPr>
        <p:spPr>
          <a:xfrm>
            <a:off x="4901312" y="1404871"/>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sp>
        <p:nvSpPr>
          <p:cNvPr id="27" name="Rectangle 26">
            <a:extLst>
              <a:ext uri="{FF2B5EF4-FFF2-40B4-BE49-F238E27FC236}">
                <a16:creationId xmlns:a16="http://schemas.microsoft.com/office/drawing/2014/main" id="{C36794C6-09D9-42FD-0775-F20DBC8B0B91}"/>
              </a:ext>
            </a:extLst>
          </p:cNvPr>
          <p:cNvSpPr/>
          <p:nvPr/>
        </p:nvSpPr>
        <p:spPr>
          <a:xfrm>
            <a:off x="6389671" y="1365268"/>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sp>
        <p:nvSpPr>
          <p:cNvPr id="45" name="Rectangle 44">
            <a:extLst>
              <a:ext uri="{FF2B5EF4-FFF2-40B4-BE49-F238E27FC236}">
                <a16:creationId xmlns:a16="http://schemas.microsoft.com/office/drawing/2014/main" id="{1F726B8B-AA62-5B7F-2172-1A4B513B08F3}"/>
              </a:ext>
            </a:extLst>
          </p:cNvPr>
          <p:cNvSpPr/>
          <p:nvPr/>
        </p:nvSpPr>
        <p:spPr>
          <a:xfrm>
            <a:off x="5038571" y="2284072"/>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sp>
        <p:nvSpPr>
          <p:cNvPr id="54" name="Rectangle 53">
            <a:extLst>
              <a:ext uri="{FF2B5EF4-FFF2-40B4-BE49-F238E27FC236}">
                <a16:creationId xmlns:a16="http://schemas.microsoft.com/office/drawing/2014/main" id="{1296BD88-5578-A79D-4B6B-4740A402184A}"/>
              </a:ext>
            </a:extLst>
          </p:cNvPr>
          <p:cNvSpPr/>
          <p:nvPr/>
        </p:nvSpPr>
        <p:spPr>
          <a:xfrm>
            <a:off x="6440482" y="2295908"/>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cxnSp>
        <p:nvCxnSpPr>
          <p:cNvPr id="58" name="Straight Arrow Connector 34">
            <a:extLst>
              <a:ext uri="{FF2B5EF4-FFF2-40B4-BE49-F238E27FC236}">
                <a16:creationId xmlns:a16="http://schemas.microsoft.com/office/drawing/2014/main" id="{73FD106A-CC73-7F33-9A26-38BDECE1E627}"/>
              </a:ext>
            </a:extLst>
          </p:cNvPr>
          <p:cNvCxnSpPr>
            <a:cxnSpLocks/>
            <a:stCxn id="66" idx="2"/>
            <a:endCxn id="69" idx="0"/>
          </p:cNvCxnSpPr>
          <p:nvPr/>
        </p:nvCxnSpPr>
        <p:spPr>
          <a:xfrm rot="5400000">
            <a:off x="6229499" y="3903082"/>
            <a:ext cx="766359" cy="1355814"/>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3898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399" y="805213"/>
            <a:ext cx="5607235" cy="830997"/>
          </a:xfrm>
        </p:spPr>
        <p:txBody>
          <a:bodyPr/>
          <a:lstStyle/>
          <a:p>
            <a:r>
              <a:rPr lang="en-US" dirty="0"/>
              <a:t>Problem statement</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3"/>
          <a:srcRect l="22544" r="22544"/>
          <a:stretch>
            <a:fillRect/>
          </a:stretch>
        </p:blipFill>
        <p:spPr/>
      </p:pic>
      <p:sp>
        <p:nvSpPr>
          <p:cNvPr id="10" name="Text Placeholder 9">
            <a:extLst>
              <a:ext uri="{FF2B5EF4-FFF2-40B4-BE49-F238E27FC236}">
                <a16:creationId xmlns:a16="http://schemas.microsoft.com/office/drawing/2014/main" id="{4428CF4A-30C1-D0A7-2D8E-213798B0E3AC}"/>
              </a:ext>
            </a:extLst>
          </p:cNvPr>
          <p:cNvSpPr>
            <a:spLocks noGrp="1"/>
          </p:cNvSpPr>
          <p:nvPr>
            <p:ph type="body" sz="quarter" idx="12"/>
          </p:nvPr>
        </p:nvSpPr>
        <p:spPr>
          <a:xfrm>
            <a:off x="660399" y="2044700"/>
            <a:ext cx="6025535" cy="3560763"/>
          </a:xfrm>
        </p:spPr>
        <p:txBody>
          <a:bodyPr/>
          <a:lstStyle/>
          <a:p>
            <a:pPr marL="0" indent="0">
              <a:buNone/>
            </a:pPr>
            <a:r>
              <a:rPr lang="nl-NL" b="1" dirty="0">
                <a:effectLst/>
                <a:latin typeface="Calibri" panose="020F0502020204030204" pitchFamily="34" charset="0"/>
              </a:rPr>
              <a:t>Challenge 5: Ontology-based Compliance Checking</a:t>
            </a:r>
            <a:endParaRPr lang="nl-NL" dirty="0">
              <a:effectLst/>
              <a:latin typeface="Calibri" panose="020F0502020204030204" pitchFamily="34" charset="0"/>
            </a:endParaRPr>
          </a:p>
          <a:p>
            <a:r>
              <a:rPr lang="nl-NL" sz="1800" dirty="0">
                <a:solidFill>
                  <a:srgbClr val="24292F"/>
                </a:solidFill>
                <a:latin typeface="-apple-system"/>
              </a:rPr>
              <a:t>Physical buildings need to meet regulations,</a:t>
            </a:r>
            <a:endParaRPr lang="nl-NL" sz="1800" dirty="0">
              <a:solidFill>
                <a:srgbClr val="24292F"/>
              </a:solidFill>
              <a:effectLst/>
              <a:latin typeface="-apple-system"/>
            </a:endParaRPr>
          </a:p>
          <a:p>
            <a:r>
              <a:rPr lang="nl-NL" sz="1800" dirty="0">
                <a:solidFill>
                  <a:srgbClr val="24292F"/>
                </a:solidFill>
                <a:latin typeface="-apple-system"/>
              </a:rPr>
              <a:t>Building models need to be of sufficient quality to check regulations,</a:t>
            </a:r>
          </a:p>
          <a:p>
            <a:r>
              <a:rPr lang="en-GB" sz="1800" dirty="0">
                <a:solidFill>
                  <a:srgbClr val="24292F"/>
                </a:solidFill>
                <a:effectLst/>
                <a:latin typeface="-apple-system"/>
              </a:rPr>
              <a:t>Linked data supports homogenization of data</a:t>
            </a:r>
          </a:p>
          <a:p>
            <a:r>
              <a:rPr lang="en-GB" sz="1800" dirty="0">
                <a:solidFill>
                  <a:srgbClr val="24292F"/>
                </a:solidFill>
                <a:latin typeface="-apple-system"/>
              </a:rPr>
              <a:t>There is no clear method in checking and reporting the quality of linked building data</a:t>
            </a:r>
            <a:endParaRPr lang="en-GB" sz="1800" dirty="0">
              <a:solidFill>
                <a:srgbClr val="24292F"/>
              </a:solidFill>
              <a:effectLst/>
              <a:latin typeface="-apple-system"/>
            </a:endParaRPr>
          </a:p>
        </p:txBody>
      </p:sp>
    </p:spTree>
    <p:extLst>
      <p:ext uri="{BB962C8B-B14F-4D97-AF65-F5344CB8AC3E}">
        <p14:creationId xmlns:p14="http://schemas.microsoft.com/office/powerpoint/2010/main" val="3696770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F11CE28D-F90B-496D-9A56-39C0AE720CB4}"/>
              </a:ext>
            </a:extLst>
          </p:cNvPr>
          <p:cNvSpPr/>
          <p:nvPr/>
        </p:nvSpPr>
        <p:spPr>
          <a:xfrm>
            <a:off x="3582345" y="4708880"/>
            <a:ext cx="3772695" cy="195557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Completeness and Quality Checking</a:t>
            </a:r>
            <a:endParaRPr lang="en-GB" dirty="0"/>
          </a:p>
        </p:txBody>
      </p:sp>
      <p:sp>
        <p:nvSpPr>
          <p:cNvPr id="57" name="Rectangle 56">
            <a:extLst>
              <a:ext uri="{FF2B5EF4-FFF2-40B4-BE49-F238E27FC236}">
                <a16:creationId xmlns:a16="http://schemas.microsoft.com/office/drawing/2014/main" id="{14337FB4-FF56-634B-4BBB-0164DDCCA320}"/>
              </a:ext>
            </a:extLst>
          </p:cNvPr>
          <p:cNvSpPr/>
          <p:nvPr/>
        </p:nvSpPr>
        <p:spPr>
          <a:xfrm>
            <a:off x="7064378" y="2080678"/>
            <a:ext cx="4815848" cy="195557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Requirements specification</a:t>
            </a:r>
            <a:endParaRPr lang="en-GB" dirty="0"/>
          </a:p>
        </p:txBody>
      </p:sp>
      <p:sp>
        <p:nvSpPr>
          <p:cNvPr id="56" name="Rectangle 55">
            <a:extLst>
              <a:ext uri="{FF2B5EF4-FFF2-40B4-BE49-F238E27FC236}">
                <a16:creationId xmlns:a16="http://schemas.microsoft.com/office/drawing/2014/main" id="{133C81B1-A4AE-1861-C396-53D2E168108F}"/>
              </a:ext>
            </a:extLst>
          </p:cNvPr>
          <p:cNvSpPr/>
          <p:nvPr/>
        </p:nvSpPr>
        <p:spPr>
          <a:xfrm>
            <a:off x="460135" y="2097784"/>
            <a:ext cx="5283320" cy="1938465"/>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Knowledge Graph generation</a:t>
            </a:r>
            <a:endParaRPr lang="en-GB" dirty="0"/>
          </a:p>
        </p:txBody>
      </p:sp>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Diagram</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62" b="10062"/>
          <a:stretch/>
        </p:blipFill>
        <p:spPr>
          <a:xfrm>
            <a:off x="9261475" y="0"/>
            <a:ext cx="2930525" cy="1560513"/>
          </a:xfrm>
        </p:spPr>
      </p:pic>
      <p:sp>
        <p:nvSpPr>
          <p:cNvPr id="17" name="Rectangle 16">
            <a:extLst>
              <a:ext uri="{FF2B5EF4-FFF2-40B4-BE49-F238E27FC236}">
                <a16:creationId xmlns:a16="http://schemas.microsoft.com/office/drawing/2014/main" id="{1C060550-EE5E-5164-DAE6-3A4E47E85743}"/>
              </a:ext>
            </a:extLst>
          </p:cNvPr>
          <p:cNvSpPr/>
          <p:nvPr/>
        </p:nvSpPr>
        <p:spPr>
          <a:xfrm>
            <a:off x="758835" y="2770415"/>
            <a:ext cx="1679511"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BIM Software</a:t>
            </a:r>
            <a:endParaRPr lang="en-GB" dirty="0"/>
          </a:p>
        </p:txBody>
      </p:sp>
      <p:sp>
        <p:nvSpPr>
          <p:cNvPr id="19" name="Rectangle 18">
            <a:extLst>
              <a:ext uri="{FF2B5EF4-FFF2-40B4-BE49-F238E27FC236}">
                <a16:creationId xmlns:a16="http://schemas.microsoft.com/office/drawing/2014/main" id="{DA01B7F9-E052-52A1-C027-48AF0ABDE4CF}"/>
              </a:ext>
            </a:extLst>
          </p:cNvPr>
          <p:cNvSpPr/>
          <p:nvPr/>
        </p:nvSpPr>
        <p:spPr>
          <a:xfrm>
            <a:off x="2869627" y="2770415"/>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IFC</a:t>
            </a:r>
            <a:endParaRPr lang="en-GB" dirty="0"/>
          </a:p>
        </p:txBody>
      </p:sp>
      <p:sp>
        <p:nvSpPr>
          <p:cNvPr id="20" name="Rectangle 19">
            <a:extLst>
              <a:ext uri="{FF2B5EF4-FFF2-40B4-BE49-F238E27FC236}">
                <a16:creationId xmlns:a16="http://schemas.microsoft.com/office/drawing/2014/main" id="{406D9B52-6E8F-C98C-5380-B2D47763A2EE}"/>
              </a:ext>
            </a:extLst>
          </p:cNvPr>
          <p:cNvSpPr/>
          <p:nvPr/>
        </p:nvSpPr>
        <p:spPr>
          <a:xfrm>
            <a:off x="4380908" y="2770415"/>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p>
        </p:txBody>
      </p:sp>
      <p:sp>
        <p:nvSpPr>
          <p:cNvPr id="22" name="Rectangle 21">
            <a:extLst>
              <a:ext uri="{FF2B5EF4-FFF2-40B4-BE49-F238E27FC236}">
                <a16:creationId xmlns:a16="http://schemas.microsoft.com/office/drawing/2014/main" id="{9B41473E-478A-9A7F-227B-DB798B88E723}"/>
              </a:ext>
            </a:extLst>
          </p:cNvPr>
          <p:cNvSpPr/>
          <p:nvPr/>
        </p:nvSpPr>
        <p:spPr>
          <a:xfrm>
            <a:off x="7355041" y="2753309"/>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endParaRPr lang="en-GB" dirty="0"/>
          </a:p>
        </p:txBody>
      </p:sp>
      <p:sp>
        <p:nvSpPr>
          <p:cNvPr id="23" name="Rectangle 22">
            <a:extLst>
              <a:ext uri="{FF2B5EF4-FFF2-40B4-BE49-F238E27FC236}">
                <a16:creationId xmlns:a16="http://schemas.microsoft.com/office/drawing/2014/main" id="{A430B839-2721-90C5-D541-841468668A42}"/>
              </a:ext>
            </a:extLst>
          </p:cNvPr>
          <p:cNvSpPr/>
          <p:nvPr/>
        </p:nvSpPr>
        <p:spPr>
          <a:xfrm>
            <a:off x="8866362" y="2753309"/>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10377683" y="2483309"/>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HTML</a:t>
            </a:r>
            <a:endParaRPr lang="en-GB" dirty="0"/>
          </a:p>
        </p:txBody>
      </p:sp>
      <p:sp>
        <p:nvSpPr>
          <p:cNvPr id="26" name="Rectangle 25">
            <a:extLst>
              <a:ext uri="{FF2B5EF4-FFF2-40B4-BE49-F238E27FC236}">
                <a16:creationId xmlns:a16="http://schemas.microsoft.com/office/drawing/2014/main" id="{C62081DA-7032-7E9B-3B97-878F60199BE4}"/>
              </a:ext>
            </a:extLst>
          </p:cNvPr>
          <p:cNvSpPr/>
          <p:nvPr/>
        </p:nvSpPr>
        <p:spPr>
          <a:xfrm>
            <a:off x="10377683" y="3368358"/>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EXCEL</a:t>
            </a:r>
            <a:endParaRPr lang="en-GB" dirty="0"/>
          </a:p>
        </p:txBody>
      </p:sp>
      <p:cxnSp>
        <p:nvCxnSpPr>
          <p:cNvPr id="27" name="Straight Arrow Connector 26">
            <a:extLst>
              <a:ext uri="{FF2B5EF4-FFF2-40B4-BE49-F238E27FC236}">
                <a16:creationId xmlns:a16="http://schemas.microsoft.com/office/drawing/2014/main" id="{AD42E999-B9CA-991A-D13B-B4C295FC53B7}"/>
              </a:ext>
            </a:extLst>
          </p:cNvPr>
          <p:cNvCxnSpPr>
            <a:stCxn id="17" idx="3"/>
            <a:endCxn id="19" idx="1"/>
          </p:cNvCxnSpPr>
          <p:nvPr/>
        </p:nvCxnSpPr>
        <p:spPr>
          <a:xfrm>
            <a:off x="2438346" y="3220415"/>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B6F89A0-3582-51C6-39AE-6D949C5CA8E7}"/>
              </a:ext>
            </a:extLst>
          </p:cNvPr>
          <p:cNvCxnSpPr>
            <a:cxnSpLocks/>
            <a:stCxn id="19" idx="3"/>
            <a:endCxn id="20" idx="1"/>
          </p:cNvCxnSpPr>
          <p:nvPr/>
        </p:nvCxnSpPr>
        <p:spPr>
          <a:xfrm>
            <a:off x="3949627" y="3220415"/>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9EBAAB1-E101-1FB2-39D3-65143A9A73A8}"/>
              </a:ext>
            </a:extLst>
          </p:cNvPr>
          <p:cNvSpPr/>
          <p:nvPr/>
        </p:nvSpPr>
        <p:spPr>
          <a:xfrm>
            <a:off x="5743455" y="5364778"/>
            <a:ext cx="1168776"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 vioalation</a:t>
            </a:r>
          </a:p>
          <a:p>
            <a:pPr algn="ctr"/>
            <a:r>
              <a:rPr lang="nl-NL" dirty="0"/>
              <a:t>results</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a:stCxn id="23" idx="1"/>
            <a:endCxn id="22" idx="3"/>
          </p:cNvCxnSpPr>
          <p:nvPr/>
        </p:nvCxnSpPr>
        <p:spPr>
          <a:xfrm flipH="1">
            <a:off x="8435041" y="3203309"/>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0C47555-8F74-FD8B-20CF-D56E8BA96E47}"/>
              </a:ext>
            </a:extLst>
          </p:cNvPr>
          <p:cNvCxnSpPr>
            <a:cxnSpLocks/>
            <a:stCxn id="24" idx="1"/>
            <a:endCxn id="23" idx="3"/>
          </p:cNvCxnSpPr>
          <p:nvPr/>
        </p:nvCxnSpPr>
        <p:spPr>
          <a:xfrm rot="10800000" flipV="1">
            <a:off x="9946363" y="2753309"/>
            <a:ext cx="431321" cy="450000"/>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6" idx="1"/>
            <a:endCxn id="23" idx="3"/>
          </p:cNvCxnSpPr>
          <p:nvPr/>
        </p:nvCxnSpPr>
        <p:spPr>
          <a:xfrm rot="10800000">
            <a:off x="9946363" y="3203310"/>
            <a:ext cx="431321" cy="435049"/>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22" idx="1"/>
          </p:cNvCxnSpPr>
          <p:nvPr/>
        </p:nvCxnSpPr>
        <p:spPr>
          <a:xfrm rot="10800000" flipV="1">
            <a:off x="6604987" y="3203308"/>
            <a:ext cx="750055" cy="2161469"/>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stCxn id="20" idx="3"/>
          </p:cNvCxnSpPr>
          <p:nvPr/>
        </p:nvCxnSpPr>
        <p:spPr>
          <a:xfrm>
            <a:off x="5460908" y="3220415"/>
            <a:ext cx="635092" cy="2144363"/>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19B814EC-EBE2-BE96-9F5A-C9BA1CC1D272}"/>
              </a:ext>
            </a:extLst>
          </p:cNvPr>
          <p:cNvSpPr/>
          <p:nvPr/>
        </p:nvSpPr>
        <p:spPr>
          <a:xfrm>
            <a:off x="1869488" y="5364778"/>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BCF</a:t>
            </a:r>
            <a:endParaRPr lang="en-GB" dirty="0"/>
          </a:p>
        </p:txBody>
      </p:sp>
      <p:cxnSp>
        <p:nvCxnSpPr>
          <p:cNvPr id="53" name="Straight Arrow Connector 34">
            <a:extLst>
              <a:ext uri="{FF2B5EF4-FFF2-40B4-BE49-F238E27FC236}">
                <a16:creationId xmlns:a16="http://schemas.microsoft.com/office/drawing/2014/main" id="{5E068368-3D72-EBE8-8B9A-B641E676ED54}"/>
              </a:ext>
            </a:extLst>
          </p:cNvPr>
          <p:cNvCxnSpPr>
            <a:cxnSpLocks/>
            <a:stCxn id="49" idx="1"/>
            <a:endCxn id="17" idx="2"/>
          </p:cNvCxnSpPr>
          <p:nvPr/>
        </p:nvCxnSpPr>
        <p:spPr>
          <a:xfrm rot="10800000">
            <a:off x="1598592" y="3670416"/>
            <a:ext cx="270897" cy="2144363"/>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34DA10D5-E0A2-4FA0-B474-D5FBC4FF3183}"/>
              </a:ext>
            </a:extLst>
          </p:cNvPr>
          <p:cNvCxnSpPr>
            <a:cxnSpLocks/>
            <a:stCxn id="31" idx="1"/>
            <a:endCxn id="60" idx="3"/>
          </p:cNvCxnSpPr>
          <p:nvPr/>
        </p:nvCxnSpPr>
        <p:spPr>
          <a:xfrm flipH="1">
            <a:off x="5271662" y="5814778"/>
            <a:ext cx="471793" cy="44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051AE813-677F-4987-A73F-47E59437B31B}"/>
              </a:ext>
            </a:extLst>
          </p:cNvPr>
          <p:cNvSpPr/>
          <p:nvPr/>
        </p:nvSpPr>
        <p:spPr>
          <a:xfrm>
            <a:off x="4102886" y="5369212"/>
            <a:ext cx="1168776"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SPARQL query</a:t>
            </a:r>
            <a:endParaRPr lang="en-GB" dirty="0"/>
          </a:p>
        </p:txBody>
      </p:sp>
      <p:cxnSp>
        <p:nvCxnSpPr>
          <p:cNvPr id="64" name="Straight Arrow Connector 63">
            <a:extLst>
              <a:ext uri="{FF2B5EF4-FFF2-40B4-BE49-F238E27FC236}">
                <a16:creationId xmlns:a16="http://schemas.microsoft.com/office/drawing/2014/main" id="{6A3E32D2-B1E2-4117-9B82-41FDF5BB07EF}"/>
              </a:ext>
            </a:extLst>
          </p:cNvPr>
          <p:cNvCxnSpPr>
            <a:cxnSpLocks/>
            <a:stCxn id="60" idx="1"/>
            <a:endCxn id="49" idx="3"/>
          </p:cNvCxnSpPr>
          <p:nvPr/>
        </p:nvCxnSpPr>
        <p:spPr>
          <a:xfrm flipH="1" flipV="1">
            <a:off x="2949488" y="5814778"/>
            <a:ext cx="1153398" cy="44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962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2">
            <a:extLst>
              <a:ext uri="{FF2B5EF4-FFF2-40B4-BE49-F238E27FC236}">
                <a16:creationId xmlns:a16="http://schemas.microsoft.com/office/drawing/2014/main" id="{2199D945-3A14-AA48-C1E9-E42CC07EE4BC}"/>
              </a:ext>
            </a:extLst>
          </p:cNvPr>
          <p:cNvGrpSpPr>
            <a:grpSpLocks noChangeAspect="1"/>
          </p:cNvGrpSpPr>
          <p:nvPr/>
        </p:nvGrpSpPr>
        <p:grpSpPr>
          <a:xfrm>
            <a:off x="70801" y="1910848"/>
            <a:ext cx="3360817" cy="3036305"/>
            <a:chOff x="70801" y="2715625"/>
            <a:chExt cx="3360817" cy="3036305"/>
          </a:xfrm>
        </p:grpSpPr>
        <p:pic>
          <p:nvPicPr>
            <p:cNvPr id="10" name="Picture 9">
              <a:extLst>
                <a:ext uri="{FF2B5EF4-FFF2-40B4-BE49-F238E27FC236}">
                  <a16:creationId xmlns:a16="http://schemas.microsoft.com/office/drawing/2014/main" id="{DAA23A21-3383-391C-C042-AA33D4F4E8E2}"/>
                </a:ext>
              </a:extLst>
            </p:cNvPr>
            <p:cNvPicPr>
              <a:picLocks noChangeAspect="1"/>
            </p:cNvPicPr>
            <p:nvPr/>
          </p:nvPicPr>
          <p:blipFill>
            <a:blip r:embed="rId5"/>
            <a:stretch>
              <a:fillRect/>
            </a:stretch>
          </p:blipFill>
          <p:spPr>
            <a:xfrm>
              <a:off x="70801" y="2715625"/>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1" name="Picture 10">
              <a:extLst>
                <a:ext uri="{FF2B5EF4-FFF2-40B4-BE49-F238E27FC236}">
                  <a16:creationId xmlns:a16="http://schemas.microsoft.com/office/drawing/2014/main" id="{442A6C0C-C49A-2E64-367F-AEF1822D2430}"/>
                </a:ext>
              </a:extLst>
            </p:cNvPr>
            <p:cNvPicPr>
              <a:picLocks noChangeAspect="1"/>
            </p:cNvPicPr>
            <p:nvPr/>
          </p:nvPicPr>
          <p:blipFill>
            <a:blip r:embed="rId6"/>
            <a:stretch>
              <a:fillRect/>
            </a:stretch>
          </p:blipFill>
          <p:spPr>
            <a:xfrm>
              <a:off x="828932" y="3190962"/>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2" name="Picture 11">
              <a:extLst>
                <a:ext uri="{FF2B5EF4-FFF2-40B4-BE49-F238E27FC236}">
                  <a16:creationId xmlns:a16="http://schemas.microsoft.com/office/drawing/2014/main" id="{EAE1AF58-EBCA-F5B1-BA47-2A42414BD409}"/>
                </a:ext>
              </a:extLst>
            </p:cNvPr>
            <p:cNvPicPr>
              <a:picLocks noChangeAspect="1"/>
            </p:cNvPicPr>
            <p:nvPr/>
          </p:nvPicPr>
          <p:blipFill>
            <a:blip r:embed="rId7"/>
            <a:stretch>
              <a:fillRect/>
            </a:stretch>
          </p:blipFill>
          <p:spPr>
            <a:xfrm>
              <a:off x="1631618" y="3607812"/>
              <a:ext cx="1800000" cy="214411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grpSp>
    </p:spTree>
    <p:extLst>
      <p:ext uri="{BB962C8B-B14F-4D97-AF65-F5344CB8AC3E}">
        <p14:creationId xmlns:p14="http://schemas.microsoft.com/office/powerpoint/2010/main" val="3115740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 name="Group 12">
            <a:extLst>
              <a:ext uri="{FF2B5EF4-FFF2-40B4-BE49-F238E27FC236}">
                <a16:creationId xmlns:a16="http://schemas.microsoft.com/office/drawing/2014/main" id="{2199D945-3A14-AA48-C1E9-E42CC07EE4BC}"/>
              </a:ext>
            </a:extLst>
          </p:cNvPr>
          <p:cNvGrpSpPr>
            <a:grpSpLocks noChangeAspect="1"/>
          </p:cNvGrpSpPr>
          <p:nvPr/>
        </p:nvGrpSpPr>
        <p:grpSpPr>
          <a:xfrm>
            <a:off x="70801" y="1910848"/>
            <a:ext cx="3360817" cy="3036305"/>
            <a:chOff x="70801" y="2715625"/>
            <a:chExt cx="3360817" cy="3036305"/>
          </a:xfrm>
        </p:grpSpPr>
        <p:pic>
          <p:nvPicPr>
            <p:cNvPr id="10" name="Picture 9">
              <a:extLst>
                <a:ext uri="{FF2B5EF4-FFF2-40B4-BE49-F238E27FC236}">
                  <a16:creationId xmlns:a16="http://schemas.microsoft.com/office/drawing/2014/main" id="{DAA23A21-3383-391C-C042-AA33D4F4E8E2}"/>
                </a:ext>
              </a:extLst>
            </p:cNvPr>
            <p:cNvPicPr>
              <a:picLocks noChangeAspect="1"/>
            </p:cNvPicPr>
            <p:nvPr/>
          </p:nvPicPr>
          <p:blipFill>
            <a:blip r:embed="rId5"/>
            <a:stretch>
              <a:fillRect/>
            </a:stretch>
          </p:blipFill>
          <p:spPr>
            <a:xfrm>
              <a:off x="70801" y="2715625"/>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1" name="Picture 10">
              <a:extLst>
                <a:ext uri="{FF2B5EF4-FFF2-40B4-BE49-F238E27FC236}">
                  <a16:creationId xmlns:a16="http://schemas.microsoft.com/office/drawing/2014/main" id="{442A6C0C-C49A-2E64-367F-AEF1822D2430}"/>
                </a:ext>
              </a:extLst>
            </p:cNvPr>
            <p:cNvPicPr>
              <a:picLocks noChangeAspect="1"/>
            </p:cNvPicPr>
            <p:nvPr/>
          </p:nvPicPr>
          <p:blipFill>
            <a:blip r:embed="rId6"/>
            <a:stretch>
              <a:fillRect/>
            </a:stretch>
          </p:blipFill>
          <p:spPr>
            <a:xfrm>
              <a:off x="828932" y="3190962"/>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2" name="Picture 11">
              <a:extLst>
                <a:ext uri="{FF2B5EF4-FFF2-40B4-BE49-F238E27FC236}">
                  <a16:creationId xmlns:a16="http://schemas.microsoft.com/office/drawing/2014/main" id="{EAE1AF58-EBCA-F5B1-BA47-2A42414BD409}"/>
                </a:ext>
              </a:extLst>
            </p:cNvPr>
            <p:cNvPicPr>
              <a:picLocks noChangeAspect="1"/>
            </p:cNvPicPr>
            <p:nvPr/>
          </p:nvPicPr>
          <p:blipFill>
            <a:blip r:embed="rId7"/>
            <a:stretch>
              <a:fillRect/>
            </a:stretch>
          </p:blipFill>
          <p:spPr>
            <a:xfrm>
              <a:off x="1631618" y="3607812"/>
              <a:ext cx="1800000" cy="214411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grpSp>
      <p:pic>
        <p:nvPicPr>
          <p:cNvPr id="7" name="Kép 6" descr="A képen szöveg látható&#10;&#10;Automatikusan generált leírás">
            <a:extLst>
              <a:ext uri="{FF2B5EF4-FFF2-40B4-BE49-F238E27FC236}">
                <a16:creationId xmlns:a16="http://schemas.microsoft.com/office/drawing/2014/main" id="{1E3F9D49-7E43-4651-9DC6-4144B541740F}"/>
              </a:ext>
            </a:extLst>
          </p:cNvPr>
          <p:cNvPicPr>
            <a:picLocks noChangeAspect="1"/>
          </p:cNvPicPr>
          <p:nvPr/>
        </p:nvPicPr>
        <p:blipFill>
          <a:blip r:embed="rId8"/>
          <a:stretch>
            <a:fillRect/>
          </a:stretch>
        </p:blipFill>
        <p:spPr>
          <a:xfrm>
            <a:off x="3632693" y="1560513"/>
            <a:ext cx="5473961" cy="3630399"/>
          </a:xfrm>
          <a:prstGeom prst="rect">
            <a:avLst/>
          </a:prstGeom>
        </p:spPr>
      </p:pic>
    </p:spTree>
    <p:extLst>
      <p:ext uri="{BB962C8B-B14F-4D97-AF65-F5344CB8AC3E}">
        <p14:creationId xmlns:p14="http://schemas.microsoft.com/office/powerpoint/2010/main" val="2899210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3117" b="13117"/>
          <a:stretch/>
        </p:blipFill>
        <p:spPr>
          <a:xfrm>
            <a:off x="9261475" y="0"/>
            <a:ext cx="2930525" cy="1560513"/>
          </a:xfrm>
        </p:spPr>
      </p:pic>
      <p:grpSp>
        <p:nvGrpSpPr>
          <p:cNvPr id="5" name="Group 4">
            <a:extLst>
              <a:ext uri="{FF2B5EF4-FFF2-40B4-BE49-F238E27FC236}">
                <a16:creationId xmlns:a16="http://schemas.microsoft.com/office/drawing/2014/main" id="{B4ABC2CE-7958-C1FF-A119-4D00EE35C0B7}"/>
              </a:ext>
            </a:extLst>
          </p:cNvPr>
          <p:cNvGrpSpPr/>
          <p:nvPr/>
        </p:nvGrpSpPr>
        <p:grpSpPr>
          <a:xfrm>
            <a:off x="8408647" y="5439374"/>
            <a:ext cx="3728490" cy="1365794"/>
            <a:chOff x="8463511" y="5421086"/>
            <a:chExt cx="3728490" cy="1365794"/>
          </a:xfrm>
        </p:grpSpPr>
        <p:pic>
          <p:nvPicPr>
            <p:cNvPr id="3" name="Picture 2">
              <a:extLst>
                <a:ext uri="{FF2B5EF4-FFF2-40B4-BE49-F238E27FC236}">
                  <a16:creationId xmlns:a16="http://schemas.microsoft.com/office/drawing/2014/main" id="{7D3E4861-ECB8-DC8D-A402-B95E68E32A8D}"/>
                </a:ext>
              </a:extLst>
            </p:cNvPr>
            <p:cNvPicPr>
              <a:picLocks noChangeAspect="1"/>
            </p:cNvPicPr>
            <p:nvPr/>
          </p:nvPicPr>
          <p:blipFill>
            <a:blip r:embed="rId4"/>
            <a:stretch>
              <a:fillRect/>
            </a:stretch>
          </p:blipFill>
          <p:spPr>
            <a:xfrm>
              <a:off x="8539606" y="5599218"/>
              <a:ext cx="3576301" cy="1108123"/>
            </a:xfrm>
            <a:prstGeom prst="rect">
              <a:avLst/>
            </a:prstGeom>
          </p:spPr>
        </p:pic>
        <p:sp>
          <p:nvSpPr>
            <p:cNvPr id="62" name="Rectangle 61">
              <a:extLst>
                <a:ext uri="{FF2B5EF4-FFF2-40B4-BE49-F238E27FC236}">
                  <a16:creationId xmlns:a16="http://schemas.microsoft.com/office/drawing/2014/main" id="{1409B87B-F6C6-F6DB-757D-9860649841E5}"/>
                </a:ext>
              </a:extLst>
            </p:cNvPr>
            <p:cNvSpPr/>
            <p:nvPr/>
          </p:nvSpPr>
          <p:spPr>
            <a:xfrm>
              <a:off x="8463511" y="5472944"/>
              <a:ext cx="2123119" cy="1313936"/>
            </a:xfrm>
            <a:prstGeom prst="rect">
              <a:avLst/>
            </a:prstGeom>
            <a:solidFill>
              <a:srgbClr val="FFFFFF">
                <a:alpha val="45882"/>
              </a:srgbClr>
            </a:solidFill>
            <a:ln w="38100">
              <a:solidFill>
                <a:srgbClr val="FFFF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9D6FAF9E-E4D3-4A10-D457-3A18A307BC28}"/>
                </a:ext>
              </a:extLst>
            </p:cNvPr>
            <p:cNvSpPr/>
            <p:nvPr/>
          </p:nvSpPr>
          <p:spPr>
            <a:xfrm>
              <a:off x="10490201" y="5421086"/>
              <a:ext cx="1701800" cy="839755"/>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8" name="Group 77">
            <a:extLst>
              <a:ext uri="{FF2B5EF4-FFF2-40B4-BE49-F238E27FC236}">
                <a16:creationId xmlns:a16="http://schemas.microsoft.com/office/drawing/2014/main" id="{D54A35E3-C239-215E-16FB-95D01E2DF171}"/>
              </a:ext>
            </a:extLst>
          </p:cNvPr>
          <p:cNvGrpSpPr/>
          <p:nvPr/>
        </p:nvGrpSpPr>
        <p:grpSpPr>
          <a:xfrm>
            <a:off x="3385149" y="539411"/>
            <a:ext cx="4815848" cy="5779178"/>
            <a:chOff x="3502876" y="539411"/>
            <a:chExt cx="4815848" cy="5779178"/>
          </a:xfrm>
        </p:grpSpPr>
        <p:sp>
          <p:nvSpPr>
            <p:cNvPr id="57" name="Rectangle 56">
              <a:extLst>
                <a:ext uri="{FF2B5EF4-FFF2-40B4-BE49-F238E27FC236}">
                  <a16:creationId xmlns:a16="http://schemas.microsoft.com/office/drawing/2014/main" id="{14337FB4-FF56-634B-4BBB-0164DDCCA320}"/>
                </a:ext>
              </a:extLst>
            </p:cNvPr>
            <p:cNvSpPr/>
            <p:nvPr/>
          </p:nvSpPr>
          <p:spPr>
            <a:xfrm>
              <a:off x="3502876" y="539411"/>
              <a:ext cx="4815848" cy="577917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5281336" y="1003771"/>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Discipline</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p:cNvCxnSpPr>
            <p:nvPr/>
          </p:nvCxnSpPr>
          <p:spPr>
            <a:xfrm flipH="1">
              <a:off x="7557471" y="3597010"/>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4" idx="2"/>
              <a:endCxn id="63" idx="0"/>
            </p:cNvCxnSpPr>
            <p:nvPr/>
          </p:nvCxnSpPr>
          <p:spPr>
            <a:xfrm flipH="1">
              <a:off x="5929335" y="1723771"/>
              <a:ext cx="1" cy="50850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63" idx="2"/>
              <a:endCxn id="65" idx="0"/>
            </p:cNvCxnSpPr>
            <p:nvPr/>
          </p:nvCxnSpPr>
          <p:spPr>
            <a:xfrm rot="5400000">
              <a:off x="4853405" y="2381536"/>
              <a:ext cx="505191" cy="1646671"/>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Title 1">
              <a:extLst>
                <a:ext uri="{FF2B5EF4-FFF2-40B4-BE49-F238E27FC236}">
                  <a16:creationId xmlns:a16="http://schemas.microsoft.com/office/drawing/2014/main" id="{AD01CCC7-33C9-A8BE-ABA7-7C52DDCF7A41}"/>
                </a:ext>
              </a:extLst>
            </p:cNvPr>
            <p:cNvSpPr txBox="1">
              <a:spLocks/>
            </p:cNvSpPr>
            <p:nvPr/>
          </p:nvSpPr>
          <p:spPr>
            <a:xfrm>
              <a:off x="4499314" y="5751930"/>
              <a:ext cx="3321194" cy="564824"/>
            </a:xfrm>
            <a:prstGeom prst="rect">
              <a:avLst/>
            </a:prstGeom>
          </p:spPr>
          <p:txBody>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sz="3200" dirty="0" err="1"/>
                <a:t>BIMReq</a:t>
              </a:r>
              <a:r>
                <a:rPr lang="en-US" sz="3200" dirty="0"/>
                <a:t> ontology </a:t>
              </a:r>
            </a:p>
            <a:p>
              <a:endParaRPr lang="en-US" sz="3200" dirty="0"/>
            </a:p>
          </p:txBody>
        </p:sp>
        <p:sp>
          <p:nvSpPr>
            <p:cNvPr id="63" name="Rectangle 62">
              <a:extLst>
                <a:ext uri="{FF2B5EF4-FFF2-40B4-BE49-F238E27FC236}">
                  <a16:creationId xmlns:a16="http://schemas.microsoft.com/office/drawing/2014/main" id="{D1CC7F7B-9954-D53C-8069-1B1B6ED8B530}"/>
                </a:ext>
              </a:extLst>
            </p:cNvPr>
            <p:cNvSpPr/>
            <p:nvPr/>
          </p:nvSpPr>
          <p:spPr>
            <a:xfrm>
              <a:off x="5281335" y="2232276"/>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Regulation</a:t>
              </a:r>
              <a:endParaRPr lang="en-GB" dirty="0"/>
            </a:p>
          </p:txBody>
        </p:sp>
        <p:sp>
          <p:nvSpPr>
            <p:cNvPr id="64" name="Rectangle 63">
              <a:extLst>
                <a:ext uri="{FF2B5EF4-FFF2-40B4-BE49-F238E27FC236}">
                  <a16:creationId xmlns:a16="http://schemas.microsoft.com/office/drawing/2014/main" id="{FD0F46FF-8BFD-F2B3-88C9-1771FF38F86F}"/>
                </a:ext>
              </a:extLst>
            </p:cNvPr>
            <p:cNvSpPr/>
            <p:nvPr/>
          </p:nvSpPr>
          <p:spPr>
            <a:xfrm>
              <a:off x="5280800"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weight</a:t>
              </a:r>
              <a:endParaRPr lang="en-GB" dirty="0"/>
            </a:p>
          </p:txBody>
        </p:sp>
        <p:sp>
          <p:nvSpPr>
            <p:cNvPr id="65" name="Rectangle 64">
              <a:extLst>
                <a:ext uri="{FF2B5EF4-FFF2-40B4-BE49-F238E27FC236}">
                  <a16:creationId xmlns:a16="http://schemas.microsoft.com/office/drawing/2014/main" id="{D56B6BEA-AC79-600E-CE3C-F8215A0C96FB}"/>
                </a:ext>
              </a:extLst>
            </p:cNvPr>
            <p:cNvSpPr/>
            <p:nvPr/>
          </p:nvSpPr>
          <p:spPr>
            <a:xfrm>
              <a:off x="3634664"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area</a:t>
              </a:r>
              <a:endParaRPr lang="en-GB" dirty="0"/>
            </a:p>
          </p:txBody>
        </p:sp>
        <p:sp>
          <p:nvSpPr>
            <p:cNvPr id="66" name="Rectangle 65">
              <a:extLst>
                <a:ext uri="{FF2B5EF4-FFF2-40B4-BE49-F238E27FC236}">
                  <a16:creationId xmlns:a16="http://schemas.microsoft.com/office/drawing/2014/main" id="{95C62E02-4356-26B9-61D4-6E3424FCE4CE}"/>
                </a:ext>
              </a:extLst>
            </p:cNvPr>
            <p:cNvSpPr/>
            <p:nvPr/>
          </p:nvSpPr>
          <p:spPr>
            <a:xfrm>
              <a:off x="6927471" y="34574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material </a:t>
              </a:r>
              <a:endParaRPr lang="en-GB" dirty="0"/>
            </a:p>
          </p:txBody>
        </p:sp>
        <p:cxnSp>
          <p:nvCxnSpPr>
            <p:cNvPr id="67" name="Straight Arrow Connector 34">
              <a:extLst>
                <a:ext uri="{FF2B5EF4-FFF2-40B4-BE49-F238E27FC236}">
                  <a16:creationId xmlns:a16="http://schemas.microsoft.com/office/drawing/2014/main" id="{9AB25B31-F4F0-B707-BCA5-191C0A0FBAAA}"/>
                </a:ext>
              </a:extLst>
            </p:cNvPr>
            <p:cNvCxnSpPr>
              <a:cxnSpLocks/>
              <a:stCxn id="63" idx="2"/>
              <a:endCxn id="64" idx="0"/>
            </p:cNvCxnSpPr>
            <p:nvPr/>
          </p:nvCxnSpPr>
          <p:spPr>
            <a:xfrm rot="5400000">
              <a:off x="5676473" y="3204604"/>
              <a:ext cx="505191" cy="535"/>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34">
              <a:extLst>
                <a:ext uri="{FF2B5EF4-FFF2-40B4-BE49-F238E27FC236}">
                  <a16:creationId xmlns:a16="http://schemas.microsoft.com/office/drawing/2014/main" id="{95616451-A8D8-29F0-88C9-2CA1AB760E21}"/>
                </a:ext>
              </a:extLst>
            </p:cNvPr>
            <p:cNvCxnSpPr>
              <a:cxnSpLocks/>
              <a:stCxn id="63" idx="2"/>
              <a:endCxn id="66" idx="0"/>
            </p:cNvCxnSpPr>
            <p:nvPr/>
          </p:nvCxnSpPr>
          <p:spPr>
            <a:xfrm rot="16200000" flipH="1">
              <a:off x="6499808" y="2381803"/>
              <a:ext cx="505191" cy="1646136"/>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FCD713C1-7E51-20D5-C3C1-8A968B1CBEA3}"/>
                </a:ext>
              </a:extLst>
            </p:cNvPr>
            <p:cNvSpPr/>
            <p:nvPr/>
          </p:nvSpPr>
          <p:spPr>
            <a:xfrm>
              <a:off x="4458000" y="4683667"/>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volume</a:t>
              </a:r>
              <a:endParaRPr lang="en-GB" dirty="0"/>
            </a:p>
          </p:txBody>
        </p:sp>
        <p:sp>
          <p:nvSpPr>
            <p:cNvPr id="70" name="Rectangle 69">
              <a:extLst>
                <a:ext uri="{FF2B5EF4-FFF2-40B4-BE49-F238E27FC236}">
                  <a16:creationId xmlns:a16="http://schemas.microsoft.com/office/drawing/2014/main" id="{C5455040-0F63-20F7-8B0A-43F8CE1A27B5}"/>
                </a:ext>
              </a:extLst>
            </p:cNvPr>
            <p:cNvSpPr/>
            <p:nvPr/>
          </p:nvSpPr>
          <p:spPr>
            <a:xfrm>
              <a:off x="6104403" y="4682658"/>
              <a:ext cx="1296000" cy="72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dirty="0"/>
                <a:t>density</a:t>
              </a:r>
              <a:endParaRPr lang="en-GB" dirty="0"/>
            </a:p>
          </p:txBody>
        </p:sp>
        <p:cxnSp>
          <p:nvCxnSpPr>
            <p:cNvPr id="71" name="Straight Arrow Connector 34">
              <a:extLst>
                <a:ext uri="{FF2B5EF4-FFF2-40B4-BE49-F238E27FC236}">
                  <a16:creationId xmlns:a16="http://schemas.microsoft.com/office/drawing/2014/main" id="{D7C7590F-545C-09E3-6F53-BD56E8E02605}"/>
                </a:ext>
              </a:extLst>
            </p:cNvPr>
            <p:cNvCxnSpPr>
              <a:cxnSpLocks/>
              <a:stCxn id="64" idx="2"/>
              <a:endCxn id="70" idx="0"/>
            </p:cNvCxnSpPr>
            <p:nvPr/>
          </p:nvCxnSpPr>
          <p:spPr>
            <a:xfrm rot="16200000" flipH="1">
              <a:off x="6088006" y="4018260"/>
              <a:ext cx="505191" cy="823603"/>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34">
              <a:extLst>
                <a:ext uri="{FF2B5EF4-FFF2-40B4-BE49-F238E27FC236}">
                  <a16:creationId xmlns:a16="http://schemas.microsoft.com/office/drawing/2014/main" id="{89112FE4-9ACF-16A7-DE2E-78DD50E089CA}"/>
                </a:ext>
              </a:extLst>
            </p:cNvPr>
            <p:cNvCxnSpPr>
              <a:cxnSpLocks/>
              <a:stCxn id="64" idx="2"/>
              <a:endCxn id="69" idx="0"/>
            </p:cNvCxnSpPr>
            <p:nvPr/>
          </p:nvCxnSpPr>
          <p:spPr>
            <a:xfrm rot="5400000">
              <a:off x="5264300" y="4019167"/>
              <a:ext cx="506200" cy="822800"/>
            </a:xfrm>
            <a:prstGeom prst="bentConnector3">
              <a:avLst>
                <a:gd name="adj1" fmla="val 50000"/>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199D945-3A14-AA48-C1E9-E42CC07EE4BC}"/>
              </a:ext>
            </a:extLst>
          </p:cNvPr>
          <p:cNvGrpSpPr>
            <a:grpSpLocks noChangeAspect="1"/>
          </p:cNvGrpSpPr>
          <p:nvPr/>
        </p:nvGrpSpPr>
        <p:grpSpPr>
          <a:xfrm>
            <a:off x="70801" y="1910848"/>
            <a:ext cx="3360817" cy="3036305"/>
            <a:chOff x="70801" y="2715625"/>
            <a:chExt cx="3360817" cy="3036305"/>
          </a:xfrm>
        </p:grpSpPr>
        <p:pic>
          <p:nvPicPr>
            <p:cNvPr id="10" name="Picture 9">
              <a:extLst>
                <a:ext uri="{FF2B5EF4-FFF2-40B4-BE49-F238E27FC236}">
                  <a16:creationId xmlns:a16="http://schemas.microsoft.com/office/drawing/2014/main" id="{DAA23A21-3383-391C-C042-AA33D4F4E8E2}"/>
                </a:ext>
              </a:extLst>
            </p:cNvPr>
            <p:cNvPicPr>
              <a:picLocks noChangeAspect="1"/>
            </p:cNvPicPr>
            <p:nvPr/>
          </p:nvPicPr>
          <p:blipFill>
            <a:blip r:embed="rId5"/>
            <a:stretch>
              <a:fillRect/>
            </a:stretch>
          </p:blipFill>
          <p:spPr>
            <a:xfrm>
              <a:off x="70801" y="2715625"/>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1" name="Picture 10">
              <a:extLst>
                <a:ext uri="{FF2B5EF4-FFF2-40B4-BE49-F238E27FC236}">
                  <a16:creationId xmlns:a16="http://schemas.microsoft.com/office/drawing/2014/main" id="{442A6C0C-C49A-2E64-367F-AEF1822D2430}"/>
                </a:ext>
              </a:extLst>
            </p:cNvPr>
            <p:cNvPicPr>
              <a:picLocks noChangeAspect="1"/>
            </p:cNvPicPr>
            <p:nvPr/>
          </p:nvPicPr>
          <p:blipFill>
            <a:blip r:embed="rId6"/>
            <a:stretch>
              <a:fillRect/>
            </a:stretch>
          </p:blipFill>
          <p:spPr>
            <a:xfrm>
              <a:off x="828932" y="3190962"/>
              <a:ext cx="1800000" cy="21529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pic>
          <p:nvPicPr>
            <p:cNvPr id="12" name="Picture 11">
              <a:extLst>
                <a:ext uri="{FF2B5EF4-FFF2-40B4-BE49-F238E27FC236}">
                  <a16:creationId xmlns:a16="http://schemas.microsoft.com/office/drawing/2014/main" id="{EAE1AF58-EBCA-F5B1-BA47-2A42414BD409}"/>
                </a:ext>
              </a:extLst>
            </p:cNvPr>
            <p:cNvPicPr>
              <a:picLocks noChangeAspect="1"/>
            </p:cNvPicPr>
            <p:nvPr/>
          </p:nvPicPr>
          <p:blipFill>
            <a:blip r:embed="rId7"/>
            <a:stretch>
              <a:fillRect/>
            </a:stretch>
          </p:blipFill>
          <p:spPr>
            <a:xfrm>
              <a:off x="1631618" y="3607812"/>
              <a:ext cx="1800000" cy="214411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p:spPr>
        </p:pic>
      </p:grpSp>
    </p:spTree>
    <p:extLst>
      <p:ext uri="{BB962C8B-B14F-4D97-AF65-F5344CB8AC3E}">
        <p14:creationId xmlns:p14="http://schemas.microsoft.com/office/powerpoint/2010/main" val="2161748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399" y="805213"/>
            <a:ext cx="8601075" cy="830997"/>
          </a:xfrm>
        </p:spPr>
        <p:txBody>
          <a:bodyPr/>
          <a:lstStyle/>
          <a:p>
            <a:r>
              <a:rPr lang="en-US" dirty="0"/>
              <a:t>Knowledge Graph generation</a:t>
            </a:r>
          </a:p>
          <a:p>
            <a:endParaRPr lang="en-US" dirty="0"/>
          </a:p>
        </p:txBody>
      </p:sp>
      <p:pic>
        <p:nvPicPr>
          <p:cNvPr id="25" name="Picture Placeholder 4">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a:blip r:embed="rId3"/>
          <a:srcRect t="10023" b="10023"/>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4"/>
          <a:stretch>
            <a:fillRect/>
          </a:stretch>
        </p:blipFill>
        <p:spPr>
          <a:xfrm>
            <a:off x="2910114" y="7593308"/>
            <a:ext cx="9159946" cy="4624699"/>
          </a:xfrm>
          <a:prstGeom prst="rect">
            <a:avLst/>
          </a:prstGeom>
        </p:spPr>
      </p:pic>
      <p:sp>
        <p:nvSpPr>
          <p:cNvPr id="56" name="Rectangle 55">
            <a:extLst>
              <a:ext uri="{FF2B5EF4-FFF2-40B4-BE49-F238E27FC236}">
                <a16:creationId xmlns:a16="http://schemas.microsoft.com/office/drawing/2014/main" id="{133C81B1-A4AE-1861-C396-53D2E168108F}"/>
              </a:ext>
            </a:extLst>
          </p:cNvPr>
          <p:cNvSpPr/>
          <p:nvPr/>
        </p:nvSpPr>
        <p:spPr>
          <a:xfrm>
            <a:off x="922935" y="4303703"/>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Model Authoring Tool</a:t>
            </a:r>
            <a:endParaRPr lang="en-GB" sz="1600" dirty="0"/>
          </a:p>
        </p:txBody>
      </p:sp>
      <p:sp>
        <p:nvSpPr>
          <p:cNvPr id="19" name="Rectangle 18">
            <a:extLst>
              <a:ext uri="{FF2B5EF4-FFF2-40B4-BE49-F238E27FC236}">
                <a16:creationId xmlns:a16="http://schemas.microsoft.com/office/drawing/2014/main" id="{DA01B7F9-E052-52A1-C027-48AF0ABDE4CF}"/>
              </a:ext>
            </a:extLst>
          </p:cNvPr>
          <p:cNvSpPr/>
          <p:nvPr/>
        </p:nvSpPr>
        <p:spPr>
          <a:xfrm>
            <a:off x="6919857" y="4204634"/>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cxnSp>
        <p:nvCxnSpPr>
          <p:cNvPr id="28" name="Straight Arrow Connector 27">
            <a:extLst>
              <a:ext uri="{FF2B5EF4-FFF2-40B4-BE49-F238E27FC236}">
                <a16:creationId xmlns:a16="http://schemas.microsoft.com/office/drawing/2014/main" id="{3B6F89A0-3582-51C6-39AE-6D949C5CA8E7}"/>
              </a:ext>
            </a:extLst>
          </p:cNvPr>
          <p:cNvCxnSpPr>
            <a:cxnSpLocks/>
            <a:stCxn id="33" idx="3"/>
            <a:endCxn id="54" idx="1"/>
          </p:cNvCxnSpPr>
          <p:nvPr/>
        </p:nvCxnSpPr>
        <p:spPr>
          <a:xfrm flipV="1">
            <a:off x="3900295" y="4701611"/>
            <a:ext cx="1065646" cy="37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6E30569-38E5-0CD4-968E-DCAFE551AEEE}"/>
              </a:ext>
            </a:extLst>
          </p:cNvPr>
          <p:cNvSpPr/>
          <p:nvPr/>
        </p:nvSpPr>
        <p:spPr>
          <a:xfrm>
            <a:off x="2773574" y="4307872"/>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Export IFC</a:t>
            </a:r>
            <a:endParaRPr lang="en-GB" sz="1600" dirty="0"/>
          </a:p>
        </p:txBody>
      </p:sp>
      <p:cxnSp>
        <p:nvCxnSpPr>
          <p:cNvPr id="34" name="Straight Arrow Connector 33">
            <a:extLst>
              <a:ext uri="{FF2B5EF4-FFF2-40B4-BE49-F238E27FC236}">
                <a16:creationId xmlns:a16="http://schemas.microsoft.com/office/drawing/2014/main" id="{F1283F7A-2D31-B783-7B2C-D12F5FB306D2}"/>
              </a:ext>
            </a:extLst>
          </p:cNvPr>
          <p:cNvCxnSpPr>
            <a:cxnSpLocks/>
            <a:stCxn id="56" idx="3"/>
            <a:endCxn id="33" idx="1"/>
          </p:cNvCxnSpPr>
          <p:nvPr/>
        </p:nvCxnSpPr>
        <p:spPr>
          <a:xfrm>
            <a:off x="2049656" y="4701174"/>
            <a:ext cx="723918" cy="41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FB3D209C-EA89-6948-8D56-EC52086A0E96}"/>
              </a:ext>
            </a:extLst>
          </p:cNvPr>
          <p:cNvSpPr/>
          <p:nvPr/>
        </p:nvSpPr>
        <p:spPr>
          <a:xfrm>
            <a:off x="4300462" y="4193257"/>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IFC</a:t>
            </a:r>
            <a:endParaRPr lang="en-GB" sz="1600" dirty="0"/>
          </a:p>
        </p:txBody>
      </p:sp>
      <p:grpSp>
        <p:nvGrpSpPr>
          <p:cNvPr id="48" name="Group 47">
            <a:extLst>
              <a:ext uri="{FF2B5EF4-FFF2-40B4-BE49-F238E27FC236}">
                <a16:creationId xmlns:a16="http://schemas.microsoft.com/office/drawing/2014/main" id="{470C9D97-5C26-88DA-F9E5-9D63090711CA}"/>
              </a:ext>
            </a:extLst>
          </p:cNvPr>
          <p:cNvGrpSpPr/>
          <p:nvPr/>
        </p:nvGrpSpPr>
        <p:grpSpPr>
          <a:xfrm>
            <a:off x="8408647" y="5476281"/>
            <a:ext cx="3728491" cy="1332951"/>
            <a:chOff x="8463511" y="5525049"/>
            <a:chExt cx="3728491" cy="1332951"/>
          </a:xfrm>
        </p:grpSpPr>
        <p:pic>
          <p:nvPicPr>
            <p:cNvPr id="49" name="Picture 48">
              <a:extLst>
                <a:ext uri="{FF2B5EF4-FFF2-40B4-BE49-F238E27FC236}">
                  <a16:creationId xmlns:a16="http://schemas.microsoft.com/office/drawing/2014/main" id="{78D4B3DF-F9EB-0E72-3F76-FC8C4C5A15F4}"/>
                </a:ext>
              </a:extLst>
            </p:cNvPr>
            <p:cNvPicPr>
              <a:picLocks noChangeAspect="1"/>
            </p:cNvPicPr>
            <p:nvPr/>
          </p:nvPicPr>
          <p:blipFill>
            <a:blip r:embed="rId5"/>
            <a:stretch>
              <a:fillRect/>
            </a:stretch>
          </p:blipFill>
          <p:spPr>
            <a:xfrm>
              <a:off x="8539606" y="5599218"/>
              <a:ext cx="3576301" cy="1108123"/>
            </a:xfrm>
            <a:prstGeom prst="rect">
              <a:avLst/>
            </a:prstGeom>
          </p:spPr>
        </p:pic>
        <p:sp>
          <p:nvSpPr>
            <p:cNvPr id="50" name="Rectangle 49">
              <a:extLst>
                <a:ext uri="{FF2B5EF4-FFF2-40B4-BE49-F238E27FC236}">
                  <a16:creationId xmlns:a16="http://schemas.microsoft.com/office/drawing/2014/main" id="{CF0F4FC2-C186-3246-6C2A-500DA6FBE55E}"/>
                </a:ext>
              </a:extLst>
            </p:cNvPr>
            <p:cNvSpPr/>
            <p:nvPr/>
          </p:nvSpPr>
          <p:spPr>
            <a:xfrm>
              <a:off x="10586086" y="5544064"/>
              <a:ext cx="1605916" cy="839755"/>
            </a:xfrm>
            <a:prstGeom prst="rect">
              <a:avLst/>
            </a:prstGeom>
            <a:solidFill>
              <a:srgbClr val="FFFFFF">
                <a:alpha val="45882"/>
              </a:srgbClr>
            </a:solidFill>
            <a:ln w="3175">
              <a:solidFill>
                <a:srgbClr val="FFFFF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6723F5A2-F56D-64ED-894B-791E1B9666D4}"/>
                </a:ext>
              </a:extLst>
            </p:cNvPr>
            <p:cNvSpPr/>
            <p:nvPr/>
          </p:nvSpPr>
          <p:spPr>
            <a:xfrm>
              <a:off x="8463511" y="5525049"/>
              <a:ext cx="2172465" cy="1332951"/>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53" name="Text Placeholder 9">
            <a:extLst>
              <a:ext uri="{FF2B5EF4-FFF2-40B4-BE49-F238E27FC236}">
                <a16:creationId xmlns:a16="http://schemas.microsoft.com/office/drawing/2014/main" id="{2CD5A117-92C0-40DD-8F78-6E2589F12422}"/>
              </a:ext>
            </a:extLst>
          </p:cNvPr>
          <p:cNvSpPr txBox="1">
            <a:spLocks/>
          </p:cNvSpPr>
          <p:nvPr/>
        </p:nvSpPr>
        <p:spPr>
          <a:xfrm>
            <a:off x="660399" y="2044700"/>
            <a:ext cx="10871202" cy="794941"/>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nl-NL" sz="2000" b="1" dirty="0">
                <a:latin typeface="Calibri" panose="020F0502020204030204" pitchFamily="34" charset="0"/>
              </a:rPr>
              <a:t>IFC-to-LBD converter / KGG </a:t>
            </a:r>
            <a:r>
              <a:rPr lang="nl-NL" sz="2000" dirty="0">
                <a:latin typeface="Calibri" panose="020F0502020204030204" pitchFamily="34" charset="0"/>
              </a:rPr>
              <a:t>could not produce what we wanted (need for further enrichment)</a:t>
            </a:r>
          </a:p>
          <a:p>
            <a:r>
              <a:rPr lang="nl-NL" sz="2000" dirty="0">
                <a:latin typeface="Calibri" panose="020F0502020204030204" pitchFamily="34" charset="0"/>
              </a:rPr>
              <a:t>ETL process using ifcopenshell/rdflib to create the knowledge graph </a:t>
            </a:r>
          </a:p>
        </p:txBody>
      </p:sp>
      <p:sp>
        <p:nvSpPr>
          <p:cNvPr id="54" name="Rectangle 53">
            <a:extLst>
              <a:ext uri="{FF2B5EF4-FFF2-40B4-BE49-F238E27FC236}">
                <a16:creationId xmlns:a16="http://schemas.microsoft.com/office/drawing/2014/main" id="{7F564DB4-3B4C-48F4-9584-330327C65467}"/>
              </a:ext>
            </a:extLst>
          </p:cNvPr>
          <p:cNvSpPr/>
          <p:nvPr/>
        </p:nvSpPr>
        <p:spPr>
          <a:xfrm>
            <a:off x="4965941" y="4304140"/>
            <a:ext cx="1850639"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ETL process (ifcopenshell/rdflib)</a:t>
            </a:r>
            <a:endParaRPr lang="en-GB" sz="1600" dirty="0"/>
          </a:p>
        </p:txBody>
      </p:sp>
      <p:cxnSp>
        <p:nvCxnSpPr>
          <p:cNvPr id="57" name="Straight Arrow Connector 56">
            <a:extLst>
              <a:ext uri="{FF2B5EF4-FFF2-40B4-BE49-F238E27FC236}">
                <a16:creationId xmlns:a16="http://schemas.microsoft.com/office/drawing/2014/main" id="{D70A948A-0FE3-4C3A-AC79-A958D4574CC0}"/>
              </a:ext>
            </a:extLst>
          </p:cNvPr>
          <p:cNvCxnSpPr>
            <a:cxnSpLocks/>
            <a:endCxn id="54" idx="0"/>
          </p:cNvCxnSpPr>
          <p:nvPr/>
        </p:nvCxnSpPr>
        <p:spPr>
          <a:xfrm>
            <a:off x="5891261" y="3138793"/>
            <a:ext cx="0" cy="1165347"/>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7FAEC503-E9D9-4087-A98F-EBFA128D6785}"/>
              </a:ext>
            </a:extLst>
          </p:cNvPr>
          <p:cNvSpPr/>
          <p:nvPr/>
        </p:nvSpPr>
        <p:spPr>
          <a:xfrm>
            <a:off x="8016957" y="4303702"/>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Generate LBD Graph</a:t>
            </a:r>
            <a:endParaRPr lang="en-GB" sz="1600" dirty="0"/>
          </a:p>
        </p:txBody>
      </p:sp>
      <p:cxnSp>
        <p:nvCxnSpPr>
          <p:cNvPr id="69" name="Straight Arrow Connector 68">
            <a:extLst>
              <a:ext uri="{FF2B5EF4-FFF2-40B4-BE49-F238E27FC236}">
                <a16:creationId xmlns:a16="http://schemas.microsoft.com/office/drawing/2014/main" id="{62C7BC0A-95EC-4579-9897-DADA6A190A66}"/>
              </a:ext>
            </a:extLst>
          </p:cNvPr>
          <p:cNvCxnSpPr>
            <a:cxnSpLocks/>
            <a:stCxn id="54" idx="3"/>
            <a:endCxn id="68" idx="1"/>
          </p:cNvCxnSpPr>
          <p:nvPr/>
        </p:nvCxnSpPr>
        <p:spPr>
          <a:xfrm flipV="1">
            <a:off x="6816580" y="4701173"/>
            <a:ext cx="1200377" cy="43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351D9714-B45C-4BBD-970A-5CC720A53304}"/>
              </a:ext>
            </a:extLst>
          </p:cNvPr>
          <p:cNvSpPr txBox="1"/>
          <p:nvPr/>
        </p:nvSpPr>
        <p:spPr>
          <a:xfrm>
            <a:off x="6093942" y="3393393"/>
            <a:ext cx="6098058" cy="369332"/>
          </a:xfrm>
          <a:prstGeom prst="rect">
            <a:avLst/>
          </a:prstGeom>
          <a:noFill/>
        </p:spPr>
        <p:txBody>
          <a:bodyPr wrap="square">
            <a:spAutoFit/>
          </a:bodyPr>
          <a:lstStyle/>
          <a:p>
            <a:r>
              <a:rPr lang="nl-NL" sz="1800" i="1" dirty="0">
                <a:latin typeface="Calibri" panose="020F0502020204030204" pitchFamily="34" charset="0"/>
              </a:rPr>
              <a:t>To meet Adam’s requirements...</a:t>
            </a:r>
            <a:endParaRPr lang="en-GB" i="1" dirty="0"/>
          </a:p>
        </p:txBody>
      </p:sp>
      <p:cxnSp>
        <p:nvCxnSpPr>
          <p:cNvPr id="76" name="Straight Arrow Connector 75">
            <a:extLst>
              <a:ext uri="{FF2B5EF4-FFF2-40B4-BE49-F238E27FC236}">
                <a16:creationId xmlns:a16="http://schemas.microsoft.com/office/drawing/2014/main" id="{5DD6AC79-349C-4AEE-B95D-585BC0B6287C}"/>
              </a:ext>
            </a:extLst>
          </p:cNvPr>
          <p:cNvCxnSpPr>
            <a:cxnSpLocks/>
            <a:stCxn id="68" idx="3"/>
          </p:cNvCxnSpPr>
          <p:nvPr/>
        </p:nvCxnSpPr>
        <p:spPr>
          <a:xfrm flipV="1">
            <a:off x="9143678" y="4697460"/>
            <a:ext cx="1129214" cy="3713"/>
          </a:xfrm>
          <a:prstGeom prst="straightConnector1">
            <a:avLst/>
          </a:prstGeom>
          <a:ln w="381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440D3DAF-7416-4F6B-8F52-BB09184F82EC}"/>
              </a:ext>
            </a:extLst>
          </p:cNvPr>
          <p:cNvSpPr txBox="1"/>
          <p:nvPr/>
        </p:nvSpPr>
        <p:spPr>
          <a:xfrm>
            <a:off x="9494879" y="4239163"/>
            <a:ext cx="2036722" cy="369332"/>
          </a:xfrm>
          <a:prstGeom prst="rect">
            <a:avLst/>
          </a:prstGeom>
          <a:noFill/>
        </p:spPr>
        <p:txBody>
          <a:bodyPr wrap="square">
            <a:spAutoFit/>
          </a:bodyPr>
          <a:lstStyle/>
          <a:p>
            <a:r>
              <a:rPr lang="nl-NL" sz="1800" i="1" dirty="0">
                <a:latin typeface="Calibri" panose="020F0502020204030204" pitchFamily="34" charset="0"/>
              </a:rPr>
              <a:t>To be validated...</a:t>
            </a:r>
            <a:endParaRPr lang="en-GB" i="1" dirty="0"/>
          </a:p>
        </p:txBody>
      </p:sp>
    </p:spTree>
    <p:extLst>
      <p:ext uri="{BB962C8B-B14F-4D97-AF65-F5344CB8AC3E}">
        <p14:creationId xmlns:p14="http://schemas.microsoft.com/office/powerpoint/2010/main" val="2507330981"/>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37</TotalTime>
  <Words>1300</Words>
  <Application>Microsoft Office PowerPoint</Application>
  <PresentationFormat>Widescreen</PresentationFormat>
  <Paragraphs>325</Paragraphs>
  <Slides>34</Slides>
  <Notes>28</Notes>
  <HiddenSlides>12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-apple-system</vt:lpstr>
      <vt:lpstr>Arial</vt:lpstr>
      <vt:lpstr>Calibri</vt:lpstr>
      <vt:lpstr>Calibri Light</vt:lpstr>
      <vt:lpstr>Corbel</vt:lpstr>
      <vt:lpstr>Wingdings</vt:lpstr>
      <vt:lpstr>Office Theme</vt:lpstr>
      <vt:lpstr>Comply</vt:lpstr>
      <vt:lpstr>Contents</vt:lpstr>
      <vt:lpstr>Team</vt:lpstr>
      <vt:lpstr>Problem statement</vt:lpstr>
      <vt:lpstr>Process Diagram </vt:lpstr>
      <vt:lpstr>Process  </vt:lpstr>
      <vt:lpstr>Process  </vt:lpstr>
      <vt:lpstr>Process  </vt:lpstr>
      <vt:lpstr>Knowledge Graph generation </vt:lpstr>
      <vt:lpstr>PowerPoint Presentation</vt:lpstr>
      <vt:lpstr>Rules we are checking </vt:lpstr>
      <vt:lpstr>Fabricability:  Check if the walls can be lifted by KUKA robots?   </vt:lpstr>
      <vt:lpstr>Fabricability:  Check if the walls can be lifted by KUKA robots?   </vt:lpstr>
      <vt:lpstr>Natural Light:  Check the proportion between window area and space are.</vt:lpstr>
      <vt:lpstr>PowerPoint Presentation</vt:lpstr>
      <vt:lpstr>PowerPoint Presentation</vt:lpstr>
      <vt:lpstr>PowerPoint Presentation</vt:lpstr>
      <vt:lpstr>Conclusion </vt:lpstr>
      <vt:lpstr>Future work</vt:lpstr>
      <vt:lpstr>Compliance check Hackathon experience</vt:lpstr>
      <vt:lpstr>Questions</vt:lpstr>
      <vt:lpstr>PowerPoint Presentation</vt:lpstr>
      <vt:lpstr>Process  </vt:lpstr>
      <vt:lpstr>Results from last year</vt:lpstr>
      <vt:lpstr>Problem statement</vt:lpstr>
      <vt:lpstr>Growth by sector</vt:lpstr>
      <vt:lpstr>Growth by sector </vt:lpstr>
      <vt:lpstr>Animated gif</vt:lpstr>
      <vt:lpstr>Contoso was great to work with. Patrice was my representative and she anticipated my needs and worked diligently to fix my issue.</vt:lpstr>
      <vt:lpstr>Timeline</vt:lpstr>
      <vt:lpstr>Goals for Q2 </vt:lpstr>
      <vt:lpstr>Summary </vt:lpstr>
      <vt:lpstr>Process  </vt:lpstr>
      <vt:lpstr>Process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creator>Detlev van Loenhout</dc:creator>
  <cp:lastModifiedBy>Detlev van Loenhout</cp:lastModifiedBy>
  <cp:revision>20</cp:revision>
  <dcterms:created xsi:type="dcterms:W3CDTF">2022-06-08T14:26:06Z</dcterms:created>
  <dcterms:modified xsi:type="dcterms:W3CDTF">2022-06-10T07:56:57Z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